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1" r:id="rId6"/>
    <p:sldId id="271" r:id="rId7"/>
    <p:sldId id="270" r:id="rId8"/>
    <p:sldId id="273" r:id="rId9"/>
    <p:sldId id="274" r:id="rId10"/>
    <p:sldId id="264" r:id="rId11"/>
    <p:sldId id="276" r:id="rId12"/>
    <p:sldId id="272" r:id="rId13"/>
    <p:sldId id="263" r:id="rId14"/>
    <p:sldId id="267" r:id="rId15"/>
    <p:sldId id="275" r:id="rId16"/>
    <p:sldId id="268" r:id="rId17"/>
    <p:sldId id="269" r:id="rId18"/>
    <p:sldId id="266" r:id="rId19"/>
    <p:sldId id="262" r:id="rId20"/>
    <p:sldId id="265" r:id="rId21"/>
    <p:sldId id="260" r:id="rId22"/>
    <p:sldId id="27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226833"/>
    <a:srgbClr val="88E893"/>
    <a:srgbClr val="FFD966"/>
    <a:srgbClr val="F7EC57"/>
    <a:srgbClr val="000000"/>
    <a:srgbClr val="08580A"/>
    <a:srgbClr val="0F04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32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F79D2A-ED83-40A4-A784-08F73BBC8AA9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5AA10-3FD5-48EB-8422-028578D56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754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061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869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028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687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2821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847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0755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8836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5674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0225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376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7236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88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303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788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553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895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904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30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5AA10-3FD5-48EB-8422-028578D5697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788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A1E00-B20A-4457-9E08-5B4B07F84A5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E032-90CA-4870-80C3-3537C33417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018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A1E00-B20A-4457-9E08-5B4B07F84A5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E032-90CA-4870-80C3-3537C33417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597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A1E00-B20A-4457-9E08-5B4B07F84A5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E032-90CA-4870-80C3-3537C33417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515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A1E00-B20A-4457-9E08-5B4B07F84A5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E032-90CA-4870-80C3-3537C33417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297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A1E00-B20A-4457-9E08-5B4B07F84A5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E032-90CA-4870-80C3-3537C33417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100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A1E00-B20A-4457-9E08-5B4B07F84A5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E032-90CA-4870-80C3-3537C33417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139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A1E00-B20A-4457-9E08-5B4B07F84A5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E032-90CA-4870-80C3-3537C33417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80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A1E00-B20A-4457-9E08-5B4B07F84A5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E032-90CA-4870-80C3-3537C33417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633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A1E00-B20A-4457-9E08-5B4B07F84A5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E032-90CA-4870-80C3-3537C33417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510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A1E00-B20A-4457-9E08-5B4B07F84A5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E032-90CA-4870-80C3-3537C33417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788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A1E00-B20A-4457-9E08-5B4B07F84A5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7E032-90CA-4870-80C3-3537C33417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701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A1E00-B20A-4457-9E08-5B4B07F84A51}" type="datetimeFigureOut">
              <a:rPr lang="ru-RU" smtClean="0"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E032-90CA-4870-80C3-3537C33417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514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7;&#1079;&#1077;&#1085;&#1090;&#1072;&#1094;&#1080;&#1103;%20Microsoft%20PowerPoint%20-%20&#1082;&#1086;&#1087;&#1080;&#1103;.wmv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1.jp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image" Target="../media/image23.jpg"/><Relationship Id="rId9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hyperlink" Target="&#1090;&#1077;&#1082;&#1089;&#1090;&#1080;%20&#1090;&#1072;&#1073;&#1083;&#1080;&#1094;&#1110;/6%20rutkivskii_volodimir_dzhuri_kozaka_shvaiki.pdf" TargetMode="External"/><Relationship Id="rId7" Type="http://schemas.openxmlformats.org/officeDocument/2006/relationships/hyperlink" Target="&#1090;&#1077;&#1082;&#1089;&#1090;&#1080;%20&#1090;&#1072;&#1073;&#1083;&#1080;&#1094;&#1110;/&#1087;&#1077;&#1088;&#1077;&#1082;&#1072;&#1079;%201%20&#1090;&#1072;%203%20&#1095;&#1072;&#1089;&#1090;&#1080;&#1085;.pptx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&#1090;&#1077;&#1082;&#1089;&#1090;&#1080;%20&#1090;&#1072;&#1073;&#1083;&#1080;&#1094;&#1110;/2.%20&#1085;&#1072;%20&#1082;&#1086;&#1079;&#1072;&#1094;&#1100;&#1082;&#1080;&#1093;%20&#1086;&#1089;&#1090;&#1088;&#1086;&#1074;&#1072;&#1093;.docx" TargetMode="External"/><Relationship Id="rId4" Type="http://schemas.openxmlformats.org/officeDocument/2006/relationships/image" Target="../media/image3.jpg"/><Relationship Id="rId9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hyperlink" Target="&#1031;&#1093;&#1072;&#1083;&#1080;%20&#1082;&#1086;&#1079;&#1072;&#1082;&#1080;%20-%20&#1058;&#1110;&#1085;&#1100;%20&#1057;&#1086;&#1085;&#1094;&#1103;%20(1).mp4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hlebik.in.ua/" TargetMode="External"/><Relationship Id="rId4" Type="http://schemas.openxmlformats.org/officeDocument/2006/relationships/hyperlink" Target="mailto:mishyl@bigmir.ne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hl.kiev.ua/key/Books/ShowBook/73" TargetMode="External"/><Relationship Id="rId5" Type="http://schemas.openxmlformats.org/officeDocument/2006/relationships/hyperlink" Target="http://litakcent.com/2011/07/26/15394/comment-page-1/#comment-9942" TargetMode="External"/><Relationship Id="rId4" Type="http://schemas.openxmlformats.org/officeDocument/2006/relationships/hyperlink" Target="http://wz.lviv.ua/interview/12832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file:///C:\&#1052;&#1080;&#1096;&#1102;&#1083;&#1100;\&#1102;&#1083;&#1103;%20&#1088;&#1086;&#1073;&#1086;&#1090;&#1072;\&#1082;&#1091;&#1088;&#1089;&#1080;\&#1082;&#1091;&#1088;&#1089;&#1086;&#1074;&#1072;%20&#1088;&#1086;&#1073;&#1086;&#1090;&#1072;\&#1110;&#1089;&#1090;&#1086;&#1088;&#1110;&#1103;%20&#1082;&#1086;&#1079;&#1072;&#1082;&#1110;&#1074;\&#1110;&#1089;&#1090;&#1086;&#1088;&#1110;&#1103;%20&#1082;&#1086;&#1079;&#1072;&#1082;&#1110;&#1074;.mp4" TargetMode="Externa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1.jpeg"/><Relationship Id="rId4" Type="http://schemas.openxmlformats.org/officeDocument/2006/relationships/image" Target="../media/image16.png"/><Relationship Id="rId9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594" y="3555905"/>
            <a:ext cx="11057213" cy="2278323"/>
          </a:xfrm>
        </p:spPr>
        <p:txBody>
          <a:bodyPr>
            <a:normAutofit/>
          </a:bodyPr>
          <a:lstStyle/>
          <a:p>
            <a:r>
              <a:rPr lang="uk-UA" i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Ти хочеш на</a:t>
            </a:r>
            <a:r>
              <a:rPr lang="uk-UA" i="1" dirty="0">
                <a:solidFill>
                  <a:srgbClr val="FF0000"/>
                </a:solidFill>
                <a:latin typeface="Arial Narrow" panose="020B0606020202030204" pitchFamily="34" charset="0"/>
              </a:rPr>
              <a:t>п</a:t>
            </a:r>
            <a:r>
              <a:rPr lang="uk-UA" i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еред знати, що очікувати від прочитання цього твору? </a:t>
            </a:r>
            <a:br>
              <a:rPr lang="uk-UA" i="1" dirty="0" smtClean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uk-UA" i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Тоді переглянь наступне…</a:t>
            </a:r>
            <a:endParaRPr lang="ru-RU" i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8716" y="806487"/>
            <a:ext cx="11893577" cy="286232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F04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cs typeface="Aharoni" panose="02010803020104030203" pitchFamily="2" charset="-79"/>
              </a:rPr>
              <a:t>Володимир Рутківський</a:t>
            </a:r>
          </a:p>
          <a:p>
            <a:pPr algn="ctr"/>
            <a:r>
              <a:rPr lang="uk-UA" sz="6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F04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cs typeface="Aharoni" panose="02010803020104030203" pitchFamily="2" charset="-79"/>
              </a:rPr>
              <a:t>«Джури козака Швайки»</a:t>
            </a:r>
          </a:p>
          <a:p>
            <a:pPr algn="ctr"/>
            <a:r>
              <a:rPr lang="uk-UA" sz="6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F04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cs typeface="Aharoni" panose="02010803020104030203" pitchFamily="2" charset="-79"/>
              </a:rPr>
              <a:t>(Розділ2 «На козацьких островах»)</a:t>
            </a:r>
            <a:endParaRPr lang="ru-RU" sz="60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F0450"/>
              </a:solidFill>
              <a:effectLst>
                <a:outerShdw dist="38100" dir="2640000" algn="bl" rotWithShape="0">
                  <a:schemeClr val="accent1"/>
                </a:outerShdw>
              </a:effectLst>
              <a:cs typeface="Aharoni" panose="02010803020104030203" pitchFamily="2" charset="-79"/>
            </a:endParaRPr>
          </a:p>
        </p:txBody>
      </p:sp>
      <p:pic>
        <p:nvPicPr>
          <p:cNvPr id="5" name="Рисунок 4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746" y="4268222"/>
            <a:ext cx="1890102" cy="2435568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5414786" y="5486006"/>
            <a:ext cx="3108960" cy="10477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accent4"/>
                </a:solidFill>
                <a:latin typeface="Arial Black" panose="020B0A04020102020204" pitchFamily="34" charset="0"/>
              </a:rPr>
              <a:t>ТИСНИ НА СОВУ</a:t>
            </a:r>
            <a:endParaRPr lang="ru-RU" sz="2000" b="1" dirty="0">
              <a:solidFill>
                <a:schemeClr val="accent4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10761449" y="5948218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5593" y="0"/>
            <a:ext cx="988780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6</a:t>
            </a:r>
            <a:r>
              <a:rPr lang="uk-UA" sz="4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КЛАС    </a:t>
            </a:r>
            <a:r>
              <a:rPr lang="uk-UA" sz="4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УКРАЇНСЬКА ЛІТЕРАТУРА</a:t>
            </a:r>
            <a:endParaRPr lang="ru-RU" sz="4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248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0761762" y="6178399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882" y="4354320"/>
            <a:ext cx="3399413" cy="23862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795" y="4365038"/>
            <a:ext cx="3133213" cy="23739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11" y="220126"/>
            <a:ext cx="3301151" cy="25596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3"/>
          <a:stretch/>
        </p:blipFill>
        <p:spPr>
          <a:xfrm>
            <a:off x="8205673" y="116025"/>
            <a:ext cx="3087090" cy="33718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Прямоугольник 1"/>
          <p:cNvSpPr/>
          <p:nvPr/>
        </p:nvSpPr>
        <p:spPr>
          <a:xfrm>
            <a:off x="1430284" y="2610712"/>
            <a:ext cx="9058121" cy="175432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Познач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, де Санько, </a:t>
            </a:r>
          </a:p>
          <a:p>
            <a:pPr algn="ctr"/>
            <a:r>
              <a:rPr lang="uk-UA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д</a:t>
            </a:r>
            <a:r>
              <a:rPr lang="uk-UA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е Грицик, а хто з них Демко</a:t>
            </a:r>
            <a:endParaRPr lang="ru-RU" sz="5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12" name="Picture 8" descr="C:\Documents and Settings\D\Мои документы\Мои рисунки\Рисунки\b6104232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141797" y="4817071"/>
            <a:ext cx="916733" cy="9167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561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0761762" y="6178399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505" y="4377663"/>
            <a:ext cx="3399413" cy="23862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912" y="4373331"/>
            <a:ext cx="3133213" cy="23739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11" y="220126"/>
            <a:ext cx="3301151" cy="25596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3"/>
          <a:stretch/>
        </p:blipFill>
        <p:spPr>
          <a:xfrm>
            <a:off x="8205673" y="116025"/>
            <a:ext cx="3087090" cy="33718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Выноска со стрелкой вправо 3"/>
          <p:cNvSpPr/>
          <p:nvPr/>
        </p:nvSpPr>
        <p:spPr>
          <a:xfrm>
            <a:off x="5662481" y="220126"/>
            <a:ext cx="2586576" cy="682399"/>
          </a:xfrm>
          <a:prstGeom prst="rightArrowCallout">
            <a:avLst/>
          </a:prstGeom>
          <a:solidFill>
            <a:srgbClr val="88E893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>
              <a:spcAft>
                <a:spcPts val="1350"/>
              </a:spcAft>
            </a:pPr>
            <a:r>
              <a:rPr lang="uk-UA" sz="2000" b="1" dirty="0" smtClean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Санько та Грицик</a:t>
            </a:r>
            <a:endParaRPr lang="ru-RU" sz="2000" b="1" dirty="0" err="1">
              <a:solidFill>
                <a:srgbClr val="FF0000"/>
              </a:solidFill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Выноска со стрелкой влево 4"/>
          <p:cNvSpPr/>
          <p:nvPr/>
        </p:nvSpPr>
        <p:spPr>
          <a:xfrm>
            <a:off x="3460373" y="1281329"/>
            <a:ext cx="3131937" cy="840247"/>
          </a:xfrm>
          <a:prstGeom prst="leftArrowCallout">
            <a:avLst/>
          </a:prstGeom>
          <a:solidFill>
            <a:srgbClr val="88E893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>
              <a:spcAft>
                <a:spcPts val="1350"/>
              </a:spcAft>
            </a:pPr>
            <a:r>
              <a:rPr lang="uk-UA" sz="2000" b="1" dirty="0" smtClean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Демко</a:t>
            </a:r>
            <a:endParaRPr lang="uk-UA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Aft>
                <a:spcPts val="1350"/>
              </a:spcAft>
            </a:pPr>
            <a:r>
              <a:rPr lang="uk-UA" sz="2000" b="1" dirty="0" smtClean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Дурна Сила</a:t>
            </a:r>
            <a:endParaRPr lang="ru-RU" sz="2000" b="1" dirty="0" err="1">
              <a:solidFill>
                <a:srgbClr val="FF0000"/>
              </a:solidFill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4732651" y="3021730"/>
            <a:ext cx="1859659" cy="1593523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44111"/>
            </a:avLst>
          </a:prstGeom>
          <a:solidFill>
            <a:srgbClr val="88E893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>
              <a:spcAft>
                <a:spcPts val="1350"/>
              </a:spcAft>
            </a:pPr>
            <a:r>
              <a:rPr lang="uk-UA" sz="2000" b="1" dirty="0" smtClean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Санько</a:t>
            </a:r>
            <a:endParaRPr lang="ru-RU" sz="2000" b="1" dirty="0" err="1">
              <a:solidFill>
                <a:srgbClr val="FF0000"/>
              </a:solidFill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Выноска-облако 10"/>
          <p:cNvSpPr>
            <a:spLocks noChangeArrowheads="1"/>
          </p:cNvSpPr>
          <p:nvPr/>
        </p:nvSpPr>
        <p:spPr bwMode="auto">
          <a:xfrm>
            <a:off x="1796816" y="1082260"/>
            <a:ext cx="7410203" cy="3111335"/>
          </a:xfrm>
          <a:prstGeom prst="cloudCallout">
            <a:avLst>
              <a:gd name="adj1" fmla="val 17264"/>
              <a:gd name="adj2" fmla="val -39074"/>
            </a:avLst>
          </a:prstGeom>
          <a:solidFill>
            <a:schemeClr val="accent1">
              <a:lumMod val="40000"/>
              <a:lumOff val="60000"/>
            </a:schemeClr>
          </a:solidFill>
          <a:ln w="9525" algn="ctr">
            <a:solidFill>
              <a:srgbClr val="98B954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uk-UA" sz="2400" b="1" dirty="0" smtClean="0">
                <a:ln/>
                <a:solidFill>
                  <a:srgbClr val="08580A"/>
                </a:solidFill>
                <a:latin typeface="Arial Black" panose="020B0A04020102020204" pitchFamily="34" charset="0"/>
              </a:rPr>
              <a:t>Порівняй Грицика та Санька. Вибери спільне та відмінне у їх житті та характерах</a:t>
            </a:r>
            <a:endParaRPr lang="ru-RU" sz="2400" b="1" dirty="0">
              <a:ln/>
              <a:solidFill>
                <a:srgbClr val="08580A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60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741" y="0"/>
            <a:ext cx="3051435" cy="2735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0761762" y="6178399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18" y="1771183"/>
            <a:ext cx="8233372" cy="4998275"/>
          </a:xfrm>
          <a:prstGeom prst="rect">
            <a:avLst/>
          </a:prstGeom>
          <a:effectLst>
            <a:softEdge rad="215900"/>
          </a:effectLst>
        </p:spPr>
      </p:pic>
      <p:sp>
        <p:nvSpPr>
          <p:cNvPr id="4" name="Выноска со стрелкой вправо 3"/>
          <p:cNvSpPr/>
          <p:nvPr/>
        </p:nvSpPr>
        <p:spPr>
          <a:xfrm>
            <a:off x="2529444" y="1999050"/>
            <a:ext cx="2557945" cy="682399"/>
          </a:xfrm>
          <a:prstGeom prst="rightArrowCallout">
            <a:avLst/>
          </a:prstGeom>
          <a:solidFill>
            <a:srgbClr val="88E893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>
              <a:spcAft>
                <a:spcPts val="1350"/>
              </a:spcAft>
            </a:pPr>
            <a:r>
              <a:rPr lang="uk-UA" sz="2000" b="1" dirty="0" smtClean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Грицик</a:t>
            </a:r>
            <a:endParaRPr lang="ru-RU" sz="2000" b="1" dirty="0" err="1">
              <a:solidFill>
                <a:srgbClr val="FF0000"/>
              </a:solidFill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Выноска со стрелкой влево 4"/>
          <p:cNvSpPr/>
          <p:nvPr/>
        </p:nvSpPr>
        <p:spPr>
          <a:xfrm>
            <a:off x="6975363" y="1920126"/>
            <a:ext cx="3131937" cy="761324"/>
          </a:xfrm>
          <a:prstGeom prst="leftArrowCallout">
            <a:avLst/>
          </a:prstGeom>
          <a:solidFill>
            <a:srgbClr val="88E893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>
              <a:spcAft>
                <a:spcPts val="1350"/>
              </a:spcAft>
            </a:pPr>
            <a:r>
              <a:rPr lang="uk-UA" sz="2000" b="1" dirty="0" smtClean="0"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Санько</a:t>
            </a:r>
            <a:endParaRPr lang="ru-RU" sz="2000" b="1" dirty="0" err="1">
              <a:solidFill>
                <a:srgbClr val="FF0000"/>
              </a:solidFill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12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0761762" y="6178399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69" y="2441754"/>
            <a:ext cx="3365476" cy="4633626"/>
          </a:xfrm>
          <a:prstGeom prst="rect">
            <a:avLst/>
          </a:prstGeom>
          <a:effectLst>
            <a:softEdge rad="330200"/>
          </a:effectLst>
          <a:scene3d>
            <a:camera prst="orthographicFront">
              <a:rot lat="0" lon="20099983" rev="0"/>
            </a:camera>
            <a:lightRig rig="threePt" dir="t"/>
          </a:scene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866" y="2727157"/>
            <a:ext cx="6030122" cy="4062821"/>
          </a:xfrm>
          <a:prstGeom prst="rect">
            <a:avLst/>
          </a:prstGeom>
          <a:effectLst>
            <a:glow rad="355600">
              <a:schemeClr val="accent1">
                <a:alpha val="40000"/>
              </a:schemeClr>
            </a:glow>
            <a:softEdge rad="215900"/>
          </a:effectLst>
          <a:scene3d>
            <a:camera prst="orthographicFront">
              <a:rot lat="600000" lon="0" rev="0"/>
            </a:camera>
            <a:lightRig rig="threePt" dir="t"/>
          </a:scene3d>
        </p:spPr>
      </p:pic>
      <p:sp>
        <p:nvSpPr>
          <p:cNvPr id="4" name="Выгнутая вверх стрелка 3"/>
          <p:cNvSpPr/>
          <p:nvPr/>
        </p:nvSpPr>
        <p:spPr>
          <a:xfrm>
            <a:off x="1211283" y="261257"/>
            <a:ext cx="5415148" cy="2465900"/>
          </a:xfrm>
          <a:prstGeom prst="curved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>
              <a:spcAft>
                <a:spcPts val="1350"/>
              </a:spcAft>
            </a:pPr>
            <a:endParaRPr lang="ru-RU" sz="2000" b="1" dirty="0" err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47030" y="331641"/>
            <a:ext cx="1000799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Поміркуй</a:t>
            </a:r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ru-RU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чи</a:t>
            </a:r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міг</a:t>
            </a:r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Дід</a:t>
            </a:r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Кудьма</a:t>
            </a:r>
            <a:endParaRPr lang="ru-RU" sz="5400" b="1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r>
              <a:rPr lang="uk-UA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</a:t>
            </a:r>
            <a:r>
              <a:rPr lang="uk-UA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аме так виглядати у молодості?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 useBgFill="1">
        <p:nvSpPr>
          <p:cNvPr id="9" name="Выноска-облако 8"/>
          <p:cNvSpPr>
            <a:spLocks noChangeArrowheads="1"/>
          </p:cNvSpPr>
          <p:nvPr/>
        </p:nvSpPr>
        <p:spPr bwMode="auto">
          <a:xfrm>
            <a:off x="2588459" y="2422827"/>
            <a:ext cx="9093491" cy="4061361"/>
          </a:xfrm>
          <a:prstGeom prst="cloudCallout">
            <a:avLst>
              <a:gd name="adj1" fmla="val 17264"/>
              <a:gd name="adj2" fmla="val -39074"/>
            </a:avLst>
          </a:prstGeom>
          <a:ln w="31750" algn="ctr">
            <a:solidFill>
              <a:srgbClr val="98B954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r>
              <a:rPr lang="uk-UA" sz="2400" dirty="0">
                <a:solidFill>
                  <a:srgbClr val="226833"/>
                </a:solidFill>
                <a:latin typeface="Arial Black" panose="020B0A04020102020204" pitchFamily="34" charset="0"/>
              </a:rPr>
              <a:t>«І до того ж, </a:t>
            </a:r>
            <a:r>
              <a:rPr lang="uk-UA" sz="2400" dirty="0" err="1">
                <a:solidFill>
                  <a:srgbClr val="226833"/>
                </a:solidFill>
                <a:latin typeface="Arial Black" panose="020B0A04020102020204" pitchFamily="34" charset="0"/>
              </a:rPr>
              <a:t>нa</a:t>
            </a:r>
            <a:r>
              <a:rPr lang="uk-UA" sz="2400" dirty="0">
                <a:solidFill>
                  <a:srgbClr val="226833"/>
                </a:solidFill>
                <a:latin typeface="Arial Black" panose="020B0A04020102020204" pitchFamily="34" charset="0"/>
              </a:rPr>
              <a:t> ньому </a:t>
            </a:r>
            <a:r>
              <a:rPr lang="uk-UA" sz="2400" dirty="0" err="1">
                <a:solidFill>
                  <a:srgbClr val="226833"/>
                </a:solidFill>
                <a:latin typeface="Arial Black" panose="020B0A04020102020204" pitchFamily="34" charset="0"/>
              </a:rPr>
              <a:t>мaйже</a:t>
            </a:r>
            <a:r>
              <a:rPr lang="uk-UA" sz="2400" dirty="0">
                <a:solidFill>
                  <a:srgbClr val="226833"/>
                </a:solidFill>
                <a:latin typeface="Arial Black" panose="020B0A04020102020204" pitchFamily="34" charset="0"/>
              </a:rPr>
              <a:t> не лишилося живого місця. Одні лише сліди від </a:t>
            </a:r>
            <a:r>
              <a:rPr lang="uk-UA" sz="2400" dirty="0" err="1">
                <a:solidFill>
                  <a:srgbClr val="226833"/>
                </a:solidFill>
                <a:latin typeface="Arial Black" panose="020B0A04020102020204" pitchFamily="34" charset="0"/>
              </a:rPr>
              <a:t>шaбель</a:t>
            </a:r>
            <a:r>
              <a:rPr lang="uk-UA" sz="2400" dirty="0">
                <a:solidFill>
                  <a:srgbClr val="226833"/>
                </a:solidFill>
                <a:latin typeface="Arial Black" panose="020B0A04020102020204" pitchFamily="34" charset="0"/>
              </a:rPr>
              <a:t> </a:t>
            </a:r>
            <a:r>
              <a:rPr lang="uk-UA" sz="2400" dirty="0" err="1">
                <a:solidFill>
                  <a:srgbClr val="226833"/>
                </a:solidFill>
                <a:latin typeface="Arial Black" panose="020B0A04020102020204" pitchFamily="34" charset="0"/>
              </a:rPr>
              <a:t>тa</a:t>
            </a:r>
            <a:r>
              <a:rPr lang="uk-UA" sz="2400" dirty="0">
                <a:solidFill>
                  <a:srgbClr val="226833"/>
                </a:solidFill>
                <a:latin typeface="Arial Black" panose="020B0A04020102020204" pitchFamily="34" charset="0"/>
              </a:rPr>
              <a:t> стріл. Схоже, не </a:t>
            </a:r>
            <a:r>
              <a:rPr lang="uk-UA" sz="2400" dirty="0" err="1">
                <a:solidFill>
                  <a:srgbClr val="226833"/>
                </a:solidFill>
                <a:latin typeface="Arial Black" panose="020B0A04020102020204" pitchFamily="34" charset="0"/>
              </a:rPr>
              <a:t>рaз</a:t>
            </a:r>
            <a:r>
              <a:rPr lang="uk-UA" sz="2400" dirty="0">
                <a:solidFill>
                  <a:srgbClr val="226833"/>
                </a:solidFill>
                <a:latin typeface="Arial Black" panose="020B0A04020102020204" pitchFamily="34" charset="0"/>
              </a:rPr>
              <a:t> і </a:t>
            </a:r>
            <a:r>
              <a:rPr lang="uk-UA" sz="2400" dirty="0" err="1">
                <a:solidFill>
                  <a:srgbClr val="226833"/>
                </a:solidFill>
                <a:latin typeface="Arial Black" panose="020B0A04020102020204" pitchFamily="34" charset="0"/>
              </a:rPr>
              <a:t>нaвіть</a:t>
            </a:r>
            <a:r>
              <a:rPr lang="uk-UA" sz="2400" dirty="0">
                <a:solidFill>
                  <a:srgbClr val="226833"/>
                </a:solidFill>
                <a:latin typeface="Arial Black" panose="020B0A04020102020204" pitchFamily="34" charset="0"/>
              </a:rPr>
              <a:t> не десять </a:t>
            </a:r>
            <a:r>
              <a:rPr lang="uk-UA" sz="2400" dirty="0" err="1">
                <a:solidFill>
                  <a:srgbClr val="226833"/>
                </a:solidFill>
                <a:latin typeface="Arial Black" panose="020B0A04020102020204" pitchFamily="34" charset="0"/>
              </a:rPr>
              <a:t>рaзів</a:t>
            </a:r>
            <a:r>
              <a:rPr lang="uk-UA" sz="2400" dirty="0">
                <a:solidFill>
                  <a:srgbClr val="226833"/>
                </a:solidFill>
                <a:latin typeface="Arial Black" panose="020B0A04020102020204" pitchFamily="34" charset="0"/>
              </a:rPr>
              <a:t> довелося йому </a:t>
            </a:r>
            <a:r>
              <a:rPr lang="uk-UA" sz="2400" dirty="0" err="1">
                <a:solidFill>
                  <a:srgbClr val="226833"/>
                </a:solidFill>
                <a:latin typeface="Arial Black" panose="020B0A04020102020204" pitchFamily="34" charset="0"/>
              </a:rPr>
              <a:t>побувaти</a:t>
            </a:r>
            <a:r>
              <a:rPr lang="uk-UA" sz="2400" dirty="0">
                <a:solidFill>
                  <a:srgbClr val="226833"/>
                </a:solidFill>
                <a:latin typeface="Arial Black" panose="020B0A04020102020204" pitchFamily="34" charset="0"/>
              </a:rPr>
              <a:t> в </a:t>
            </a:r>
            <a:r>
              <a:rPr lang="uk-UA" sz="2400" dirty="0" err="1">
                <a:solidFill>
                  <a:srgbClr val="226833"/>
                </a:solidFill>
                <a:latin typeface="Arial Black" panose="020B0A04020102020204" pitchFamily="34" charset="0"/>
              </a:rPr>
              <a:t>нaйлютіших</a:t>
            </a:r>
            <a:r>
              <a:rPr lang="uk-UA" sz="2400" dirty="0">
                <a:solidFill>
                  <a:srgbClr val="226833"/>
                </a:solidFill>
                <a:latin typeface="Arial Black" panose="020B0A04020102020204" pitchFamily="34" charset="0"/>
              </a:rPr>
              <a:t> </a:t>
            </a:r>
            <a:r>
              <a:rPr lang="uk-UA" sz="2400" dirty="0" err="1">
                <a:solidFill>
                  <a:srgbClr val="226833"/>
                </a:solidFill>
                <a:latin typeface="Arial Black" panose="020B0A04020102020204" pitchFamily="34" charset="0"/>
              </a:rPr>
              <a:t>січaх</a:t>
            </a:r>
            <a:r>
              <a:rPr lang="uk-UA" sz="2400" dirty="0">
                <a:solidFill>
                  <a:srgbClr val="226833"/>
                </a:solidFill>
                <a:latin typeface="Arial Black" panose="020B0A04020102020204" pitchFamily="34" charset="0"/>
              </a:rPr>
              <a:t>» </a:t>
            </a:r>
            <a:r>
              <a:rPr lang="uk-UA" sz="2400" i="1" u="sng" dirty="0">
                <a:solidFill>
                  <a:srgbClr val="226833"/>
                </a:solidFill>
                <a:latin typeface="Arial Black" panose="020B0A04020102020204" pitchFamily="34" charset="0"/>
              </a:rPr>
              <a:t>- </a:t>
            </a:r>
            <a:endParaRPr lang="uk-UA" sz="2400" i="1" u="sng" dirty="0" smtClean="0">
              <a:solidFill>
                <a:srgbClr val="226833"/>
              </a:solidFill>
              <a:latin typeface="Arial Black" panose="020B0A04020102020204" pitchFamily="34" charset="0"/>
            </a:endParaRPr>
          </a:p>
          <a:p>
            <a:r>
              <a:rPr lang="uk-UA" sz="2400" i="1" u="sng" dirty="0" smtClean="0">
                <a:solidFill>
                  <a:srgbClr val="226833"/>
                </a:solidFill>
                <a:latin typeface="Arial Black" panose="020B0A04020102020204" pitchFamily="34" charset="0"/>
              </a:rPr>
              <a:t>відважний</a:t>
            </a:r>
            <a:r>
              <a:rPr lang="uk-UA" sz="2400" i="1" u="sng" dirty="0">
                <a:solidFill>
                  <a:srgbClr val="226833"/>
                </a:solidFill>
                <a:latin typeface="Arial Black" panose="020B0A04020102020204" pitchFamily="34" charset="0"/>
              </a:rPr>
              <a:t>.</a:t>
            </a:r>
            <a:endParaRPr lang="ru-RU" sz="2400" i="1" u="sng" dirty="0">
              <a:solidFill>
                <a:srgbClr val="226833"/>
              </a:solidFill>
              <a:latin typeface="Arial Black" panose="020B0A04020102020204" pitchFamily="34" charset="0"/>
            </a:endParaRPr>
          </a:p>
          <a:p>
            <a:r>
              <a:rPr lang="uk-UA" sz="2400" dirty="0">
                <a:solidFill>
                  <a:srgbClr val="C00000"/>
                </a:solidFill>
              </a:rPr>
              <a:t> 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53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  <p:bldP spid="5" grpId="0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0761762" y="6178399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43792" y="8193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0" y="66840"/>
            <a:ext cx="5381896" cy="4113274"/>
          </a:xfrm>
          <a:prstGeom prst="roundRect">
            <a:avLst/>
          </a:prstGeom>
          <a:solidFill>
            <a:srgbClr val="F7EC57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kern="0" noProof="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Знайди в цитатних характеристиках Діда Кібчика наступне: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uk-UA" sz="2800" b="1" kern="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ф</a:t>
            </a:r>
            <a:r>
              <a:rPr kumimoji="0" lang="uk-UA" sz="2800" b="1" i="0" u="none" strike="noStrike" kern="0" cap="none" spc="0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anose="020B0A04020102020204" pitchFamily="34" charset="0"/>
              </a:rPr>
              <a:t>разеологізми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uk-UA" sz="2800" b="1" kern="0" dirty="0" err="1">
                <a:solidFill>
                  <a:srgbClr val="00B050"/>
                </a:solidFill>
                <a:latin typeface="Arial Black" panose="020B0A04020102020204" pitchFamily="34" charset="0"/>
              </a:rPr>
              <a:t>п</a:t>
            </a:r>
            <a:r>
              <a:rPr lang="uk-UA" sz="2800" b="1" kern="0" dirty="0" err="1" smtClean="0">
                <a:solidFill>
                  <a:srgbClr val="00B050"/>
                </a:solidFill>
                <a:latin typeface="Arial Black" panose="020B0A04020102020204" pitchFamily="34" charset="0"/>
              </a:rPr>
              <a:t>оріняння</a:t>
            </a:r>
            <a:endParaRPr lang="uk-UA" sz="2800" b="1" kern="0" dirty="0" smtClean="0">
              <a:solidFill>
                <a:srgbClr val="00B050"/>
              </a:solidFill>
              <a:latin typeface="Arial Black" panose="020B0A04020102020204" pitchFamily="34" charset="0"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uk-UA" sz="2800" b="1" kern="0" dirty="0">
                <a:solidFill>
                  <a:srgbClr val="00FFFF"/>
                </a:solidFill>
                <a:latin typeface="Arial Black" panose="020B0A04020102020204" pitchFamily="34" charset="0"/>
              </a:rPr>
              <a:t>е</a:t>
            </a:r>
            <a:r>
              <a:rPr kumimoji="0" lang="uk-UA" sz="2800" b="1" i="0" u="none" strike="noStrike" kern="0" cap="none" spc="0" normalizeH="0" baseline="0" dirty="0" smtClean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Arial Black" panose="020B0A04020102020204" pitchFamily="34" charset="0"/>
              </a:rPr>
              <a:t>пітети 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uk-UA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м</a:t>
            </a:r>
            <a:r>
              <a:rPr lang="uk-UA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етафори (персоніфікація)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uk-UA" sz="2800" b="1" kern="0" dirty="0">
                <a:solidFill>
                  <a:srgbClr val="FF0000"/>
                </a:solidFill>
                <a:latin typeface="Arial Black" panose="020B0A04020102020204" pitchFamily="34" charset="0"/>
              </a:rPr>
              <a:t>з</a:t>
            </a:r>
            <a:r>
              <a:rPr kumimoji="0" lang="uk-UA" sz="2800" b="1" i="0" u="none" strike="noStrike" kern="0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</a:rPr>
              <a:t>астаріле слово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02778" y="531765"/>
            <a:ext cx="621516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«Живий твій онук, друже, - 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скaзaв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нaрешті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. </a:t>
            </a:r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– </a:t>
            </a:r>
          </a:p>
          <a:p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І 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ще довго 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проживе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»,  «Лише сивобородий 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Кудьмa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нічому</a:t>
            </a:r>
          </a:p>
          <a:p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не 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дивувaвся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. 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Здaється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йому було відомо все 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нaперед</a:t>
            </a:r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»</a:t>
            </a:r>
          </a:p>
          <a:p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«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Стaрий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зміряв 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Сaнькa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увaжним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поглядом. </a:t>
            </a:r>
            <a:endParaRPr lang="uk-UA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anose="03010101010201010101" pitchFamily="66" charset="0"/>
            </a:endParaRPr>
          </a:p>
          <a:p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І 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від того погляду хлопця ніби кинуло в 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крижaну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воду. </a:t>
            </a:r>
            <a:endParaRPr lang="uk-UA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anose="03010101010201010101" pitchFamily="66" charset="0"/>
            </a:endParaRPr>
          </a:p>
          <a:p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І 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ще йому 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здaлося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нaче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в ньому поселився хтось інший</a:t>
            </a:r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.</a:t>
            </a:r>
          </a:p>
          <a:p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І перед тим іншим 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Сaнько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був 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беззaхисний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нaче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uk-UA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птaшенятко</a:t>
            </a:r>
            <a:endParaRPr lang="uk-UA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anose="03010101010201010101" pitchFamily="66" charset="0"/>
            </a:endParaRPr>
          </a:p>
          <a:p>
            <a:r>
              <a:rPr lang="uk-UA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uk-UA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нa</a:t>
            </a:r>
            <a:r>
              <a:rPr lang="uk-U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долоні» - </a:t>
            </a:r>
            <a:r>
              <a:rPr lang="uk-UA" sz="2000" b="1" u="sng" dirty="0">
                <a:solidFill>
                  <a:srgbClr val="FF0000"/>
                </a:solidFill>
                <a:latin typeface="Monotype Corsiva" panose="03010101010201010101" pitchFamily="66" charset="0"/>
              </a:rPr>
              <a:t>провидець; </a:t>
            </a:r>
            <a:endParaRPr lang="ru-RU" sz="2000" b="1" u="sng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91245" y="3205503"/>
            <a:ext cx="8065028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«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Що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Мих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йлику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знову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зуб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розболівся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? -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співчутливо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з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пит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він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коли до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ведмедя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з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лишилося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кільк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кроків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.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Ведмідь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сів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н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сніг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ж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лібно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з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скиглив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і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прикл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широку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л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пу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до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скуйовдженої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пики. </a:t>
            </a:r>
            <a:endParaRPr lang="ru-RU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anose="03010101010201010101" pitchFamily="66" charset="0"/>
            </a:endParaRP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От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нещ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стя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-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похит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 головою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дід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Кудьм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.</a:t>
            </a:r>
            <a:endParaRPr lang="uk-UA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anose="03010101010201010101" pitchFamily="66" charset="0"/>
            </a:endParaRPr>
          </a:p>
          <a:p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-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Ну,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нічого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з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р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з ми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його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з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говоримо…», </a:t>
            </a:r>
            <a:endParaRPr lang="ru-RU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anose="03010101010201010101" pitchFamily="66" charset="0"/>
            </a:endParaRP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«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Іде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був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a,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дідо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повз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якесь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дерево і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бурчить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ж тут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вивірк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 -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стриб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йому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н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плече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!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А то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ще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й до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кишені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з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зир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є: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чи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нем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т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м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якогось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см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чного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горішк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a?»  - </a:t>
            </a:r>
            <a:r>
              <a:rPr lang="ru-RU" sz="2000" b="1" u="sng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добрий</a:t>
            </a:r>
            <a:r>
              <a:rPr lang="ru-RU" sz="2000" b="1" u="sng" dirty="0">
                <a:solidFill>
                  <a:srgbClr val="FF0000"/>
                </a:solidFill>
                <a:latin typeface="Monotype Corsiva" panose="03010101010201010101" pitchFamily="66" charset="0"/>
              </a:rPr>
              <a:t>;</a:t>
            </a:r>
          </a:p>
          <a:p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«З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чуру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- повторив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дід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. - Або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їх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ще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джур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ми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зовуть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. </a:t>
            </a:r>
            <a:endParaRPr lang="ru-RU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anose="03010101010201010101" pitchFamily="66" charset="0"/>
            </a:endParaRPr>
          </a:p>
          <a:p>
            <a:r>
              <a:rPr lang="ru-RU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Зброю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чистять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з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конем догляд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ють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. </a:t>
            </a:r>
            <a:endParaRPr lang="ru-RU" sz="20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anose="03010101010201010101" pitchFamily="66" charset="0"/>
            </a:endParaRP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А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їх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з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це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вч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ть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коз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цької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спр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ви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» - </a:t>
            </a:r>
            <a:r>
              <a:rPr lang="ru-RU" sz="2000" b="1" u="sng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розсудливий</a:t>
            </a:r>
            <a:r>
              <a:rPr lang="ru-RU" sz="2000" b="1" u="sng" dirty="0">
                <a:solidFill>
                  <a:srgbClr val="FF0000"/>
                </a:solidFill>
                <a:latin typeface="Monotype Corsiva" panose="03010101010201010101" pitchFamily="66" charset="0"/>
              </a:rPr>
              <a:t>. </a:t>
            </a:r>
            <a:endParaRPr lang="uk-UA" sz="2000" b="1" u="sng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9" name="Picture 8" descr="C:\Documents and Settings\D\Мои документы\Мои рисунки\Рисунки\b6104232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000650" y="3522660"/>
            <a:ext cx="916733" cy="9167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6767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0761762" y="6178399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5637" y="54891"/>
            <a:ext cx="1140230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«Живий твій онук, друже, - </a:t>
            </a:r>
            <a:r>
              <a:rPr lang="uk-UA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скaзaв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uk-UA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нaрешті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. </a:t>
            </a: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– І 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ще довго </a:t>
            </a:r>
            <a:r>
              <a:rPr lang="uk-UA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проживе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»,  «Лише </a:t>
            </a:r>
            <a:r>
              <a:rPr lang="uk-UA" sz="2800" b="1" kern="0" dirty="0">
                <a:solidFill>
                  <a:srgbClr val="00FFFF"/>
                </a:solidFill>
                <a:latin typeface="Arial Black" panose="020B0A04020102020204" pitchFamily="34" charset="0"/>
              </a:rPr>
              <a:t>сивобородий </a:t>
            </a:r>
            <a:r>
              <a:rPr lang="uk-UA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Кудьмa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нічому не </a:t>
            </a:r>
            <a:r>
              <a:rPr lang="uk-UA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дивувaвся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. </a:t>
            </a:r>
            <a:r>
              <a:rPr lang="uk-UA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Здaється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йому було відомо все </a:t>
            </a:r>
            <a:r>
              <a:rPr lang="uk-UA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нaперед</a:t>
            </a: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»</a:t>
            </a:r>
          </a:p>
          <a:p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«</a:t>
            </a:r>
            <a:r>
              <a:rPr lang="uk-UA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Стaрий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uk-UA" sz="2800" b="1" kern="0" dirty="0">
                <a:solidFill>
                  <a:srgbClr val="7030A0"/>
                </a:solidFill>
                <a:latin typeface="Arial Black" panose="020B0A04020102020204" pitchFamily="34" charset="0"/>
              </a:rPr>
              <a:t>зміряв </a:t>
            </a:r>
            <a:r>
              <a:rPr lang="uk-UA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Сaнькa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uk-UA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увaжним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uk-UA" sz="2800" b="1" kern="0" dirty="0">
                <a:solidFill>
                  <a:srgbClr val="7030A0"/>
                </a:solidFill>
                <a:latin typeface="Arial Black" panose="020B0A04020102020204" pitchFamily="34" charset="0"/>
              </a:rPr>
              <a:t>поглядом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. </a:t>
            </a: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І 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від того погляду хлопця ніби </a:t>
            </a:r>
            <a:r>
              <a:rPr lang="uk-UA" sz="2800" b="1" kern="0" dirty="0">
                <a:solidFill>
                  <a:srgbClr val="7030A0"/>
                </a:solidFill>
                <a:latin typeface="Arial Black" panose="020B0A04020102020204" pitchFamily="34" charset="0"/>
              </a:rPr>
              <a:t>кинуло в </a:t>
            </a:r>
            <a:r>
              <a:rPr lang="uk-UA" sz="2800" b="1" kern="0" dirty="0" err="1">
                <a:solidFill>
                  <a:srgbClr val="7030A0"/>
                </a:solidFill>
                <a:latin typeface="Arial Black" panose="020B0A04020102020204" pitchFamily="34" charset="0"/>
              </a:rPr>
              <a:t>крижaну</a:t>
            </a:r>
            <a:r>
              <a:rPr lang="uk-UA" sz="2800" b="1" kern="0" dirty="0">
                <a:solidFill>
                  <a:srgbClr val="7030A0"/>
                </a:solidFill>
                <a:latin typeface="Arial Black" panose="020B0A04020102020204" pitchFamily="34" charset="0"/>
              </a:rPr>
              <a:t> воду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. </a:t>
            </a: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І 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ще йому </a:t>
            </a:r>
            <a:r>
              <a:rPr lang="uk-UA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здaлося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uk-UA" sz="2800" b="1" kern="0" dirty="0" err="1">
                <a:solidFill>
                  <a:srgbClr val="00B050"/>
                </a:solidFill>
                <a:latin typeface="Arial Black" panose="020B0A04020102020204" pitchFamily="34" charset="0"/>
              </a:rPr>
              <a:t>нaче</a:t>
            </a:r>
            <a:r>
              <a:rPr lang="uk-UA" sz="2800" b="1" kern="0" dirty="0">
                <a:solidFill>
                  <a:srgbClr val="00B050"/>
                </a:solidFill>
                <a:latin typeface="Arial Black" panose="020B0A04020102020204" pitchFamily="34" charset="0"/>
              </a:rPr>
              <a:t> в ньому поселився хтось інший</a:t>
            </a:r>
            <a:r>
              <a:rPr lang="uk-UA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.  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І перед тим іншим </a:t>
            </a:r>
            <a:r>
              <a:rPr lang="uk-UA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Сaнько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був </a:t>
            </a:r>
            <a:r>
              <a:rPr lang="uk-UA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беззaхисний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uk-UA" sz="2800" b="1" kern="0" dirty="0" err="1">
                <a:solidFill>
                  <a:srgbClr val="00B050"/>
                </a:solidFill>
                <a:latin typeface="Arial Black" panose="020B0A04020102020204" pitchFamily="34" charset="0"/>
              </a:rPr>
              <a:t>нaче</a:t>
            </a:r>
            <a:r>
              <a:rPr lang="uk-UA" sz="2800" b="1" kern="0" dirty="0">
                <a:solidFill>
                  <a:srgbClr val="00B050"/>
                </a:solidFill>
                <a:latin typeface="Arial Black" panose="020B0A04020102020204" pitchFamily="34" charset="0"/>
              </a:rPr>
              <a:t> </a:t>
            </a:r>
            <a:r>
              <a:rPr lang="uk-UA" sz="2800" b="1" kern="0" dirty="0" err="1">
                <a:solidFill>
                  <a:srgbClr val="00B050"/>
                </a:solidFill>
                <a:latin typeface="Arial Black" panose="020B0A04020102020204" pitchFamily="34" charset="0"/>
              </a:rPr>
              <a:t>птaшенятко</a:t>
            </a:r>
            <a:r>
              <a:rPr lang="uk-UA" sz="2800" b="1" kern="0" dirty="0">
                <a:solidFill>
                  <a:srgbClr val="00B050"/>
                </a:solidFill>
                <a:latin typeface="Arial Black" panose="020B0A04020102020204" pitchFamily="34" charset="0"/>
              </a:rPr>
              <a:t> </a:t>
            </a:r>
            <a:r>
              <a:rPr lang="uk-UA" sz="2800" b="1" kern="0" dirty="0" err="1">
                <a:solidFill>
                  <a:srgbClr val="00B050"/>
                </a:solidFill>
                <a:latin typeface="Arial Black" panose="020B0A04020102020204" pitchFamily="34" charset="0"/>
              </a:rPr>
              <a:t>нa</a:t>
            </a:r>
            <a:r>
              <a:rPr lang="uk-UA" sz="2800" b="1" kern="0" dirty="0">
                <a:solidFill>
                  <a:srgbClr val="00B050"/>
                </a:solidFill>
                <a:latin typeface="Arial Black" panose="020B0A04020102020204" pitchFamily="34" charset="0"/>
              </a:rPr>
              <a:t> </a:t>
            </a:r>
            <a:r>
              <a:rPr lang="uk-UA" sz="2800" b="1" kern="0" dirty="0">
                <a:solidFill>
                  <a:srgbClr val="00B050"/>
                </a:solidFill>
                <a:latin typeface="Arial Black" panose="020B0A04020102020204" pitchFamily="34" charset="0"/>
              </a:rPr>
              <a:t>долоні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» - </a:t>
            </a:r>
            <a:r>
              <a:rPr lang="uk-UA" sz="2400" b="1" u="sng" dirty="0">
                <a:solidFill>
                  <a:srgbClr val="FF0000"/>
                </a:solidFill>
                <a:latin typeface="Monotype Corsiva" panose="03010101010201010101" pitchFamily="66" charset="0"/>
              </a:rPr>
              <a:t>провидець; </a:t>
            </a:r>
            <a:endParaRPr lang="ru-RU" sz="2400" b="1" u="sng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5637" y="2887682"/>
            <a:ext cx="1174063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«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Що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Мих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йлику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знову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зуб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розболівся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? -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співчутливо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з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пит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він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коли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до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ведмедя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з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лишилося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кільк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кроків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. </a:t>
            </a:r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Ведмідь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сів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н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сніг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ж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лібно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з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скиглив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і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прикл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 </a:t>
            </a:r>
            <a:r>
              <a:rPr lang="ru-RU" sz="2800" b="1" kern="0" dirty="0" err="1">
                <a:solidFill>
                  <a:srgbClr val="00FFFF"/>
                </a:solidFill>
                <a:latin typeface="Arial Black" panose="020B0A04020102020204" pitchFamily="34" charset="0"/>
              </a:rPr>
              <a:t>широку</a:t>
            </a:r>
            <a:r>
              <a:rPr lang="ru-RU" sz="2800" b="1" kern="0" dirty="0">
                <a:solidFill>
                  <a:srgbClr val="00FFFF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л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пу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до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скуйовдженої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пики. 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От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нещ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стя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-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похит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 головою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дід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Кудьм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.</a:t>
            </a:r>
            <a:r>
              <a:rPr lang="uk-U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-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Ну,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нічого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uk-UA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за</a:t>
            </a:r>
            <a:r>
              <a:rPr lang="ru-RU" sz="2800" b="1" kern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р</a:t>
            </a:r>
            <a:r>
              <a:rPr lang="en-US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a</a:t>
            </a:r>
            <a:r>
              <a:rPr lang="ru-RU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з ми </a:t>
            </a:r>
            <a:r>
              <a:rPr lang="ru-RU" sz="2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його</a:t>
            </a:r>
            <a:r>
              <a:rPr lang="ru-RU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з</a:t>
            </a:r>
            <a:r>
              <a:rPr lang="en-US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a</a:t>
            </a:r>
            <a:r>
              <a:rPr lang="ru-RU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говоримо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…», </a:t>
            </a:r>
            <a:endPara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anose="03010101010201010101" pitchFamily="66" charset="0"/>
            </a:endParaRPr>
          </a:p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«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Іде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був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a,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дідо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повз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якесь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дерево і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бурчить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ж тут </a:t>
            </a:r>
            <a:r>
              <a:rPr lang="ru-RU" sz="2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вивірк</a:t>
            </a:r>
            <a:r>
              <a:rPr lang="en-US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a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-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стриб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йому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н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плече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!</a:t>
            </a:r>
          </a:p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А то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ще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й </a:t>
            </a:r>
            <a:r>
              <a:rPr lang="ru-RU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до </a:t>
            </a:r>
            <a:r>
              <a:rPr lang="ru-RU" sz="2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кишені</a:t>
            </a:r>
            <a:r>
              <a:rPr lang="ru-RU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з</a:t>
            </a:r>
            <a:r>
              <a:rPr lang="en-US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a</a:t>
            </a:r>
            <a:r>
              <a:rPr lang="ru-RU" sz="2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зир</a:t>
            </a:r>
            <a:r>
              <a:rPr lang="en-US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a</a:t>
            </a:r>
            <a:r>
              <a:rPr lang="ru-RU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є: </a:t>
            </a:r>
            <a:r>
              <a:rPr lang="ru-RU" sz="2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чи</a:t>
            </a:r>
            <a:r>
              <a:rPr lang="ru-RU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нем</a:t>
            </a:r>
            <a:r>
              <a:rPr lang="en-US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a </a:t>
            </a:r>
            <a:r>
              <a:rPr lang="ru-RU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т</a:t>
            </a:r>
            <a:r>
              <a:rPr lang="en-US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a</a:t>
            </a:r>
            <a:r>
              <a:rPr lang="ru-RU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м </a:t>
            </a:r>
            <a:r>
              <a:rPr lang="ru-RU" sz="2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якогось</a:t>
            </a:r>
            <a:r>
              <a:rPr lang="ru-RU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см</a:t>
            </a:r>
            <a:r>
              <a:rPr lang="en-US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a</a:t>
            </a:r>
            <a:r>
              <a:rPr lang="ru-RU" sz="2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чного</a:t>
            </a:r>
            <a:r>
              <a:rPr lang="ru-RU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800" b="1" kern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горішк</a:t>
            </a:r>
            <a:r>
              <a:rPr lang="en-US" sz="2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a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?»  - </a:t>
            </a:r>
            <a:r>
              <a:rPr lang="ru-RU" sz="2400" b="1" u="sng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добрий</a:t>
            </a:r>
            <a:r>
              <a:rPr lang="ru-RU" sz="2400" b="1" u="sng" dirty="0">
                <a:solidFill>
                  <a:srgbClr val="FF0000"/>
                </a:solidFill>
                <a:latin typeface="Monotype Corsiva" panose="03010101010201010101" pitchFamily="66" charset="0"/>
              </a:rPr>
              <a:t>;</a:t>
            </a:r>
          </a:p>
          <a:p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«З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 </a:t>
            </a:r>
            <a:r>
              <a:rPr lang="ru-RU" sz="2800" b="1" kern="0" dirty="0" err="1">
                <a:solidFill>
                  <a:srgbClr val="FF0000"/>
                </a:solidFill>
                <a:latin typeface="Arial Black" panose="020B0A04020102020204" pitchFamily="34" charset="0"/>
              </a:rPr>
              <a:t>чуру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- повторив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дід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. - Або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їх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ще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800" b="1" kern="0" dirty="0" err="1">
                <a:solidFill>
                  <a:srgbClr val="FF0000"/>
                </a:solidFill>
                <a:latin typeface="Arial Black" panose="020B0A04020102020204" pitchFamily="34" charset="0"/>
              </a:rPr>
              <a:t>джур</a:t>
            </a:r>
            <a:r>
              <a:rPr lang="en-US" sz="2800" b="1" kern="0" dirty="0">
                <a:solidFill>
                  <a:srgbClr val="FF0000"/>
                </a:solidFill>
                <a:latin typeface="Arial Black" panose="020B0A04020102020204" pitchFamily="34" charset="0"/>
              </a:rPr>
              <a:t>a</a:t>
            </a:r>
            <a:r>
              <a:rPr lang="ru-RU" sz="2800" b="1" kern="0" dirty="0">
                <a:solidFill>
                  <a:srgbClr val="FF0000"/>
                </a:solidFill>
                <a:latin typeface="Arial Black" panose="020B0A04020102020204" pitchFamily="34" charset="0"/>
              </a:rPr>
              <a:t>ми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зовуть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. </a:t>
            </a:r>
            <a:endPara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anose="03010101010201010101" pitchFamily="66" charset="0"/>
            </a:endParaRPr>
          </a:p>
          <a:p>
            <a:r>
              <a:rPr lang="ru-RU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Зброю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чистять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, з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конем догляд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ють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. 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А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їх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з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це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вч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ть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коз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цької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спр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a</a:t>
            </a: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ви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anose="03010101010201010101" pitchFamily="66" charset="0"/>
              </a:rPr>
              <a:t>» - </a:t>
            </a:r>
            <a:r>
              <a:rPr lang="ru-RU" sz="2400" b="1" u="sng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розсудливий</a:t>
            </a:r>
            <a:r>
              <a:rPr lang="ru-RU" sz="2400" b="1" u="sng" dirty="0">
                <a:solidFill>
                  <a:srgbClr val="FF0000"/>
                </a:solidFill>
                <a:latin typeface="Monotype Corsiva" panose="03010101010201010101" pitchFamily="66" charset="0"/>
              </a:rPr>
              <a:t>. </a:t>
            </a:r>
            <a:endParaRPr lang="uk-UA" sz="2400" b="1" u="sng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50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610" y="2118136"/>
            <a:ext cx="5875684" cy="3895834"/>
          </a:xfrm>
          <a:prstGeom prst="rect">
            <a:avLst/>
          </a:prstGeom>
        </p:spPr>
      </p:pic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0761762" y="6178399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1"/>
          <p:cNvSpPr>
            <a:spLocks noGrp="1"/>
          </p:cNvSpPr>
          <p:nvPr>
            <p:ph sz="quarter" idx="4294967295"/>
          </p:nvPr>
        </p:nvSpPr>
        <p:spPr>
          <a:xfrm>
            <a:off x="468313" y="188913"/>
            <a:ext cx="5975350" cy="648017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rtlCol="0">
            <a:normAutofit fontScale="70000" lnSpcReduction="20000"/>
          </a:bodyPr>
          <a:lstStyle/>
          <a:p>
            <a:pPr marL="0" indent="0" algn="ctr" eaLnBrk="1" fontAlgn="auto" hangingPunct="1">
              <a:lnSpc>
                <a:spcPct val="16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600" b="1" u="sng" dirty="0" smtClean="0">
                <a:solidFill>
                  <a:srgbClr val="C00000"/>
                </a:solidFill>
              </a:rPr>
              <a:t>Кодекс </a:t>
            </a:r>
            <a:r>
              <a:rPr lang="ru-RU" sz="3600" b="1" u="sng" dirty="0" err="1">
                <a:solidFill>
                  <a:srgbClr val="C00000"/>
                </a:solidFill>
              </a:rPr>
              <a:t>честі</a:t>
            </a:r>
            <a:r>
              <a:rPr lang="ru-RU" sz="3600" b="1" u="sng" dirty="0">
                <a:solidFill>
                  <a:srgbClr val="C00000"/>
                </a:solidFill>
              </a:rPr>
              <a:t>, </a:t>
            </a:r>
            <a:r>
              <a:rPr lang="ru-RU" sz="3600" b="1" u="sng" dirty="0" smtClean="0">
                <a:solidFill>
                  <a:srgbClr val="C00000"/>
                </a:solidFill>
              </a:rPr>
              <a:t> </a:t>
            </a:r>
            <a:r>
              <a:rPr lang="ru-RU" sz="3600" b="1" u="sng" dirty="0" err="1" smtClean="0">
                <a:solidFill>
                  <a:srgbClr val="C00000"/>
                </a:solidFill>
              </a:rPr>
              <a:t>якого</a:t>
            </a:r>
            <a:r>
              <a:rPr lang="ru-RU" sz="3600" b="1" u="sng" dirty="0" smtClean="0">
                <a:solidFill>
                  <a:srgbClr val="C00000"/>
                </a:solidFill>
              </a:rPr>
              <a:t> </a:t>
            </a:r>
            <a:r>
              <a:rPr lang="ru-RU" sz="3600" b="1" u="sng" dirty="0" err="1">
                <a:solidFill>
                  <a:srgbClr val="C00000"/>
                </a:solidFill>
              </a:rPr>
              <a:t>варто</a:t>
            </a:r>
            <a:r>
              <a:rPr lang="ru-RU" sz="3600" b="1" u="sng" dirty="0">
                <a:solidFill>
                  <a:srgbClr val="C00000"/>
                </a:solidFill>
              </a:rPr>
              <a:t> </a:t>
            </a:r>
            <a:r>
              <a:rPr lang="ru-RU" sz="3600" b="1" u="sng" dirty="0" err="1">
                <a:solidFill>
                  <a:srgbClr val="C00000"/>
                </a:solidFill>
              </a:rPr>
              <a:t>дотримуватися</a:t>
            </a:r>
            <a:r>
              <a:rPr lang="ru-RU" sz="3600" b="1" u="sng" dirty="0">
                <a:solidFill>
                  <a:srgbClr val="C00000"/>
                </a:solidFill>
              </a:rPr>
              <a:t> </a:t>
            </a:r>
            <a:r>
              <a:rPr lang="ru-RU" sz="3600" b="1" u="sng" dirty="0" err="1">
                <a:solidFill>
                  <a:srgbClr val="C00000"/>
                </a:solidFill>
              </a:rPr>
              <a:t>нащадкам</a:t>
            </a:r>
            <a:r>
              <a:rPr lang="ru-RU" sz="3600" b="1" u="sng" dirty="0">
                <a:solidFill>
                  <a:srgbClr val="C00000"/>
                </a:solidFill>
              </a:rPr>
              <a:t> </a:t>
            </a:r>
            <a:r>
              <a:rPr lang="ru-RU" sz="3600" b="1" u="sng" dirty="0" err="1" smtClean="0">
                <a:solidFill>
                  <a:srgbClr val="C00000"/>
                </a:solidFill>
              </a:rPr>
              <a:t>козаків</a:t>
            </a:r>
            <a:endParaRPr lang="ru-RU" sz="3600" b="1" u="sng" dirty="0">
              <a:solidFill>
                <a:srgbClr val="C00000"/>
              </a:solidFill>
            </a:endParaRPr>
          </a:p>
          <a:p>
            <a:pPr marL="0" indent="0" eaLnBrk="1" fontAlgn="auto" hangingPunct="1">
              <a:lnSpc>
                <a:spcPct val="16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1.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Шануй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батька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свого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і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матір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свою як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найцінніше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у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житті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0" indent="0" eaLnBrk="1" fontAlgn="auto" hangingPunct="1">
              <a:lnSpc>
                <a:spcPct val="16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2.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Ніколи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не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кривдь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менших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та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слабших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за себе.</a:t>
            </a:r>
          </a:p>
          <a:p>
            <a:pPr marL="0" indent="0" eaLnBrk="1" fontAlgn="auto" hangingPunct="1">
              <a:lnSpc>
                <a:spcPct val="16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3.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Поважай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старших,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допомагай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їм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0" indent="0" eaLnBrk="1" fontAlgn="auto" hangingPunct="1">
              <a:lnSpc>
                <a:spcPct val="16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4.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Завжди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чини по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совісті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честі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0" indent="0" eaLnBrk="1" fontAlgn="auto" hangingPunct="1">
              <a:lnSpc>
                <a:spcPct val="16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5.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Ніколи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не говори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неправди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, не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вигадуй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для себе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полегшення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0" indent="0" eaLnBrk="1" fontAlgn="auto" hangingPunct="1">
              <a:lnSpc>
                <a:spcPct val="16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6.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Вивчай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традиції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b="1" dirty="0" err="1">
                <a:solidFill>
                  <a:schemeClr val="accent6">
                    <a:lumMod val="50000"/>
                  </a:schemeClr>
                </a:solidFill>
              </a:rPr>
              <a:t>свого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 народу.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591296" y="191064"/>
            <a:ext cx="5162899" cy="1762643"/>
          </a:xfrm>
          <a:prstGeom prst="roundRect">
            <a:avLst/>
          </a:prstGeom>
          <a:solidFill>
            <a:srgbClr val="F7EC57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kern="0" noProof="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Запам’ятай та виконуй, щоб стати справжнім лицарем </a:t>
            </a:r>
            <a:endParaRPr kumimoji="0" lang="uk-UA" sz="2800" b="1" i="0" u="none" strike="noStrike" kern="0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10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build="p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0761762" y="6178399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982386"/>
              </p:ext>
            </p:extLst>
          </p:nvPr>
        </p:nvGraphicFramePr>
        <p:xfrm>
          <a:off x="95004" y="1494886"/>
          <a:ext cx="7148945" cy="4609973"/>
        </p:xfrm>
        <a:graphic>
          <a:graphicData uri="http://schemas.openxmlformats.org/drawingml/2006/table">
            <a:tbl>
              <a:tblPr firstRow="1" firstCol="1" bandRow="1"/>
              <a:tblGrid>
                <a:gridCol w="446669"/>
                <a:gridCol w="446669"/>
                <a:gridCol w="446669"/>
                <a:gridCol w="446669"/>
                <a:gridCol w="446669"/>
                <a:gridCol w="446669"/>
                <a:gridCol w="446669"/>
                <a:gridCol w="446669"/>
                <a:gridCol w="446669"/>
                <a:gridCol w="446669"/>
                <a:gridCol w="446669"/>
                <a:gridCol w="446669"/>
                <a:gridCol w="446669"/>
                <a:gridCol w="447416"/>
                <a:gridCol w="391396"/>
                <a:gridCol w="503436"/>
              </a:tblGrid>
              <a:tr h="323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0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82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63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6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9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8346">
                <a:tc>
                  <a:txBody>
                    <a:bodyPr/>
                    <a:lstStyle/>
                    <a:p>
                      <a:pPr marL="635" indent="-6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  <a:p>
                      <a:pPr marL="635" indent="-6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8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43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24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39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4" name="Picture 8" descr="C:\Documents and Settings\D\Мои документы\Мои рисунки\Рисунки\b6104232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8393" y="5593979"/>
            <a:ext cx="916733" cy="9167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88393" y="65911"/>
            <a:ext cx="109404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Розв’яжи</a:t>
            </a:r>
            <a:r>
              <a:rPr lang="ru-RU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кросворд</a:t>
            </a:r>
            <a:r>
              <a:rPr lang="ru-RU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,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перевір</a:t>
            </a:r>
            <a:r>
              <a:rPr lang="ru-RU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знання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31202" y="1028711"/>
            <a:ext cx="6660798" cy="60190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Ім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я татарина, який допомагав побратиму-козаку.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Ім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я відважного козака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Кличка 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коня, який рятував свого власника від татар.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Юний богатир з </a:t>
            </a:r>
            <a:r>
              <a:rPr lang="uk-UA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Воронівки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Назва території, де відбуваються події у творі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b="1" dirty="0" smtClean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uk-UA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uk-UA" b="1" dirty="0" smtClean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uk-UA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6. І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м’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я найвідважнішого вовка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7. Пан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у якого був слуга Тишкевич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uk-UA" sz="14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uk-UA" sz="1400" b="1" dirty="0" smtClean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ru-RU" sz="14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8. Ім’я 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ід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Дурної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Сили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9. Дід 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зв’язаний з чорними силами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10. Хто 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став Джурою козака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11. Прізвище 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головного героя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367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0761762" y="6178399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787355"/>
              </p:ext>
            </p:extLst>
          </p:nvPr>
        </p:nvGraphicFramePr>
        <p:xfrm>
          <a:off x="1389411" y="201882"/>
          <a:ext cx="9262759" cy="6700432"/>
        </p:xfrm>
        <a:graphic>
          <a:graphicData uri="http://schemas.openxmlformats.org/drawingml/2006/table">
            <a:tbl>
              <a:tblPr firstRow="1" firstCol="1" bandRow="1"/>
              <a:tblGrid>
                <a:gridCol w="578741"/>
                <a:gridCol w="578741"/>
                <a:gridCol w="578741"/>
                <a:gridCol w="578741"/>
                <a:gridCol w="578741"/>
                <a:gridCol w="578741"/>
                <a:gridCol w="578741"/>
                <a:gridCol w="578741"/>
                <a:gridCol w="578741"/>
                <a:gridCol w="578741"/>
                <a:gridCol w="578741"/>
                <a:gridCol w="578741"/>
                <a:gridCol w="578741"/>
                <a:gridCol w="579708"/>
                <a:gridCol w="507124"/>
                <a:gridCol w="652294"/>
              </a:tblGrid>
              <a:tr h="530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baseline="30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0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0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0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щ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1072">
                <a:tc>
                  <a:txBody>
                    <a:bodyPr/>
                    <a:lstStyle/>
                    <a:p>
                      <a:pPr marL="635" indent="-6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ь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0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ь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0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baseline="300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uk-UA" sz="18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і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0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0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baseline="30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002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0761762" y="6178399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789" y="503111"/>
            <a:ext cx="3440733" cy="567528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86545" y="1438445"/>
            <a:ext cx="6581482" cy="3416320"/>
          </a:xfrm>
          <a:prstGeom prst="rect">
            <a:avLst/>
          </a:prstGeom>
          <a:gradFill>
            <a:gsLst>
              <a:gs pos="0">
                <a:srgbClr val="FFC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44450">
            <a:solidFill>
              <a:schemeClr val="accent1">
                <a:lumMod val="5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Поміркуй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</a:p>
          <a:p>
            <a:pPr algn="ctr"/>
            <a:r>
              <a:rPr lang="ru-RU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чому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саме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так</a:t>
            </a:r>
          </a:p>
          <a:p>
            <a:pPr algn="ctr"/>
            <a:r>
              <a:rPr lang="uk-UA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</a:t>
            </a:r>
            <a:r>
              <a:rPr lang="uk-UA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озаки бачили</a:t>
            </a:r>
          </a:p>
          <a:p>
            <a:pPr algn="ctr"/>
            <a:r>
              <a:rPr lang="uk-UA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архангела Михайла?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8837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593" y="-174067"/>
            <a:ext cx="7049192" cy="3548981"/>
          </a:xfrm>
        </p:spPr>
        <p:txBody>
          <a:bodyPr>
            <a:normAutofit/>
          </a:bodyPr>
          <a:lstStyle/>
          <a:p>
            <a:r>
              <a:rPr lang="uk-UA" sz="5400" b="1" i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Можеш обрати </a:t>
            </a:r>
            <a:br>
              <a:rPr lang="uk-UA" sz="5400" b="1" i="1" dirty="0" smtClean="0">
                <a:solidFill>
                  <a:srgbClr val="7030A0"/>
                </a:solidFill>
                <a:latin typeface="Arial Narrow" panose="020B0606020202030204" pitchFamily="34" charset="0"/>
              </a:rPr>
            </a:br>
            <a:r>
              <a:rPr lang="uk-UA" sz="5400" b="1" i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для прочитання:</a:t>
            </a:r>
            <a:br>
              <a:rPr lang="uk-UA" sz="5400" b="1" i="1" dirty="0" smtClean="0">
                <a:solidFill>
                  <a:srgbClr val="7030A0"/>
                </a:solidFill>
                <a:latin typeface="Arial Narrow" panose="020B0606020202030204" pitchFamily="34" charset="0"/>
              </a:rPr>
            </a:br>
            <a:r>
              <a:rPr lang="uk-UA" i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1. </a:t>
            </a:r>
            <a:r>
              <a:rPr lang="uk-UA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Повний текст роману.</a:t>
            </a:r>
            <a:br>
              <a:rPr lang="uk-UA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</a:b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5593" y="3705100"/>
            <a:ext cx="934422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i="1" dirty="0">
                <a:solidFill>
                  <a:srgbClr val="FF0000"/>
                </a:solidFill>
                <a:latin typeface="Arial Narrow" panose="020B0606020202030204" pitchFamily="34" charset="0"/>
                <a:ea typeface="+mj-ea"/>
                <a:cs typeface="+mj-cs"/>
              </a:rPr>
              <a:t>2</a:t>
            </a:r>
            <a:r>
              <a:rPr lang="uk-UA" sz="4000" b="1" dirty="0">
                <a:solidFill>
                  <a:srgbClr val="FF0000"/>
                </a:solidFill>
                <a:latin typeface="Arial Narrow" panose="020B0606020202030204" pitchFamily="34" charset="0"/>
                <a:ea typeface="+mj-ea"/>
                <a:cs typeface="+mj-cs"/>
              </a:rPr>
              <a:t>. </a:t>
            </a:r>
            <a:r>
              <a:rPr lang="uk-UA" sz="4000" b="1" dirty="0" smtClean="0">
                <a:solidFill>
                  <a:srgbClr val="FF0000"/>
                </a:solidFill>
                <a:latin typeface="Arial Narrow" panose="020B0606020202030204" pitchFamily="34" charset="0"/>
                <a:ea typeface="+mj-ea"/>
                <a:cs typeface="+mj-cs"/>
              </a:rPr>
              <a:t>Чи опрацювати </a:t>
            </a:r>
            <a:r>
              <a:rPr lang="uk-UA" sz="4000" b="1" dirty="0">
                <a:solidFill>
                  <a:srgbClr val="FF0000"/>
                </a:solidFill>
                <a:latin typeface="Arial Narrow" panose="020B0606020202030204" pitchFamily="34" charset="0"/>
                <a:ea typeface="+mj-ea"/>
                <a:cs typeface="+mj-cs"/>
              </a:rPr>
              <a:t>авторську другу частину</a:t>
            </a:r>
            <a:r>
              <a:rPr lang="uk-UA" sz="4000" b="1" dirty="0" smtClean="0">
                <a:solidFill>
                  <a:srgbClr val="FF0000"/>
                </a:solidFill>
                <a:latin typeface="Arial Narrow" panose="020B0606020202030204" pitchFamily="34" charset="0"/>
                <a:ea typeface="+mj-ea"/>
                <a:cs typeface="+mj-cs"/>
              </a:rPr>
              <a:t>,</a:t>
            </a:r>
          </a:p>
          <a:p>
            <a:r>
              <a:rPr lang="uk-UA" sz="4000" b="1" dirty="0" smtClean="0">
                <a:solidFill>
                  <a:srgbClr val="FF0000"/>
                </a:solidFill>
                <a:latin typeface="Arial Narrow" panose="020B0606020202030204" pitchFamily="34" charset="0"/>
                <a:ea typeface="+mj-ea"/>
                <a:cs typeface="+mj-cs"/>
              </a:rPr>
              <a:t> </a:t>
            </a:r>
            <a:r>
              <a:rPr lang="uk-UA" sz="4000" b="1" dirty="0">
                <a:solidFill>
                  <a:srgbClr val="FF0000"/>
                </a:solidFill>
                <a:latin typeface="Arial Narrow" panose="020B0606020202030204" pitchFamily="34" charset="0"/>
                <a:ea typeface="+mj-ea"/>
                <a:cs typeface="+mj-cs"/>
              </a:rPr>
              <a:t>а першу та третю – скорочено.</a:t>
            </a:r>
            <a:endParaRPr lang="ru-RU" b="1" dirty="0"/>
          </a:p>
        </p:txBody>
      </p:sp>
      <p:pic>
        <p:nvPicPr>
          <p:cNvPr id="7" name="Рисунок 6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997" y="183941"/>
            <a:ext cx="2408537" cy="3572928"/>
          </a:xfrm>
          <a:prstGeom prst="rect">
            <a:avLst/>
          </a:prstGeom>
        </p:spPr>
      </p:pic>
      <p:pic>
        <p:nvPicPr>
          <p:cNvPr id="9" name="Рисунок 8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334" y="4189945"/>
            <a:ext cx="2443611" cy="2443611"/>
          </a:xfrm>
          <a:prstGeom prst="rect">
            <a:avLst/>
          </a:prstGeom>
          <a:effectLst>
            <a:softEdge rad="469900"/>
          </a:effectLst>
        </p:spPr>
      </p:pic>
      <p:pic>
        <p:nvPicPr>
          <p:cNvPr id="10" name="Рисунок 9">
            <a:hlinkClick r:id="rId7" action="ppaction://hlinkpres?slideindex=1&amp;slidetitle=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57" y="5077838"/>
            <a:ext cx="1923180" cy="1730862"/>
          </a:xfrm>
          <a:prstGeom prst="rect">
            <a:avLst/>
          </a:prstGeom>
          <a:effectLst>
            <a:softEdge rad="266700"/>
          </a:effectLst>
        </p:spPr>
      </p:pic>
      <p:sp>
        <p:nvSpPr>
          <p:cNvPr id="12" name="Стрелка вправо с вырезом 11"/>
          <p:cNvSpPr/>
          <p:nvPr/>
        </p:nvSpPr>
        <p:spPr>
          <a:xfrm>
            <a:off x="6267796" y="5270269"/>
            <a:ext cx="3890357" cy="13632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«На козацьких островах»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Стрелка влево 13"/>
          <p:cNvSpPr/>
          <p:nvPr/>
        </p:nvSpPr>
        <p:spPr>
          <a:xfrm>
            <a:off x="2155937" y="5365699"/>
            <a:ext cx="3081081" cy="10474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rgbClr val="5B9BD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Скорочено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722" y="2233255"/>
            <a:ext cx="4048125" cy="1383389"/>
          </a:xfrm>
          <a:prstGeom prst="rect">
            <a:avLst/>
          </a:prstGeom>
          <a:effectLst>
            <a:softEdge rad="0"/>
          </a:effectLst>
        </p:spPr>
      </p:pic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10797489" y="6197121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40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 animBg="1"/>
      <p:bldP spid="14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0761762" y="6178399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8623" y="673674"/>
            <a:ext cx="10943509" cy="3477875"/>
          </a:xfrm>
          <a:prstGeom prst="rect">
            <a:avLst/>
          </a:prstGeom>
          <a:gradFill>
            <a:gsLst>
              <a:gs pos="0">
                <a:srgbClr val="FFC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44450">
            <a:solidFill>
              <a:schemeClr val="accent1">
                <a:lumMod val="5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4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Гра «Займи свою позицію»</a:t>
            </a:r>
          </a:p>
          <a:p>
            <a:pPr marL="685800" indent="-685800" algn="ctr">
              <a:buFontTx/>
              <a:buChar char="-"/>
            </a:pPr>
            <a:r>
              <a:rPr lang="uk-UA" sz="4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Чи потрібно й досі оспівувати козаків?</a:t>
            </a: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uk-UA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Так</a:t>
            </a: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uk-UA" sz="4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Ні</a:t>
            </a: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uk-UA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Можливо </a:t>
            </a:r>
            <a:endParaRPr lang="ru-RU" sz="44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2" name="Рисунок 1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058" y="2158010"/>
            <a:ext cx="5864074" cy="32154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9032" y="5635885"/>
            <a:ext cx="943399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Натисни на ілюстрацію, можливо пісня</a:t>
            </a:r>
          </a:p>
          <a:p>
            <a:r>
              <a:rPr lang="uk-UA" sz="32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д</a:t>
            </a:r>
            <a:r>
              <a:rPr lang="uk-UA" sz="3200" b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опоможе визначитися…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21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0761762" y="6178399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600" y="552450"/>
            <a:ext cx="7670800" cy="57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5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0761762" y="6178399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13019" y="4174774"/>
            <a:ext cx="6096000" cy="16850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Виконала: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Хлєбік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Юлія Володимирівна,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української мови та літератури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ліцею «Еко» №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198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mishyl</a:t>
            </a:r>
            <a:r>
              <a:rPr lang="uk-UA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@</a:t>
            </a:r>
            <a:r>
              <a:rPr lang="ru-RU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bigmir</a:t>
            </a:r>
            <a:r>
              <a:rPr lang="uk-UA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.</a:t>
            </a:r>
            <a:r>
              <a:rPr lang="ru-RU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net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http://hlebik.in.ua/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37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7" y="2291681"/>
            <a:ext cx="4140465" cy="26706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56791" y="4825418"/>
            <a:ext cx="8898673" cy="2297152"/>
          </a:xfrm>
        </p:spPr>
        <p:txBody>
          <a:bodyPr>
            <a:normAutofit fontScale="90000"/>
          </a:bodyPr>
          <a:lstStyle/>
          <a:p>
            <a:pPr algn="just"/>
            <a:r>
              <a:rPr lang="uk-UA" i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uk-UA" i="1" dirty="0" smtClean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uk-UA" i="1" dirty="0" smtClean="0">
                <a:solidFill>
                  <a:srgbClr val="08580A"/>
                </a:solidFill>
                <a:latin typeface="Arial Black" panose="020B0A04020102020204" pitchFamily="34" charset="0"/>
              </a:rPr>
              <a:t>Боротьба </a:t>
            </a:r>
            <a:r>
              <a:rPr lang="uk-UA" i="1" dirty="0">
                <a:solidFill>
                  <a:srgbClr val="08580A"/>
                </a:solidFill>
                <a:latin typeface="Arial Black" panose="020B0A04020102020204" pitchFamily="34" charset="0"/>
              </a:rPr>
              <a:t>українських козаків проти татарської орди. Історична основа твору</a:t>
            </a:r>
            <a:r>
              <a:rPr lang="uk-UA" i="1" dirty="0">
                <a:solidFill>
                  <a:srgbClr val="08580A"/>
                </a:solidFill>
                <a:latin typeface="Arial Narrow" panose="020B0606020202030204" pitchFamily="34" charset="0"/>
              </a:rPr>
              <a:t>.</a:t>
            </a:r>
            <a:r>
              <a:rPr lang="ru-RU" i="1" dirty="0">
                <a:solidFill>
                  <a:srgbClr val="08580A"/>
                </a:solidFill>
                <a:latin typeface="Arial Narrow" panose="020B0606020202030204" pitchFamily="34" charset="0"/>
              </a:rPr>
              <a:t/>
            </a:r>
            <a:br>
              <a:rPr lang="ru-RU" i="1" dirty="0">
                <a:solidFill>
                  <a:srgbClr val="08580A"/>
                </a:solidFill>
                <a:latin typeface="Arial Narrow" panose="020B0606020202030204" pitchFamily="34" charset="0"/>
              </a:rPr>
            </a:br>
            <a:endParaRPr lang="ru-RU" i="1" dirty="0">
              <a:solidFill>
                <a:srgbClr val="08580A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70602" y="168023"/>
            <a:ext cx="727105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400" b="1" cap="none" spc="0" dirty="0" smtClean="0">
                <a:ln/>
                <a:solidFill>
                  <a:schemeClr val="accent6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В. Рутківський.</a:t>
            </a:r>
          </a:p>
          <a:p>
            <a:pPr algn="ctr"/>
            <a:r>
              <a:rPr lang="ru-RU" sz="4400" b="1" cap="none" spc="0" dirty="0" smtClean="0">
                <a:ln/>
                <a:solidFill>
                  <a:schemeClr val="accent6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</a:t>
            </a:r>
            <a:r>
              <a:rPr lang="ru-RU" sz="4400" b="1" cap="none" spc="0" dirty="0" err="1" smtClean="0">
                <a:ln/>
                <a:solidFill>
                  <a:schemeClr val="accent6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Найцікавіше</a:t>
            </a:r>
            <a:r>
              <a:rPr lang="ru-RU" sz="4400" b="1" cap="none" spc="0" dirty="0" smtClean="0">
                <a:ln/>
                <a:solidFill>
                  <a:schemeClr val="accent6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про </a:t>
            </a:r>
            <a:r>
              <a:rPr lang="ru-RU" sz="4400" b="1" cap="none" spc="0" dirty="0" err="1" smtClean="0">
                <a:ln/>
                <a:solidFill>
                  <a:schemeClr val="accent6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письменника</a:t>
            </a:r>
            <a:endParaRPr lang="ru-RU" sz="4400" b="1" cap="none" spc="0" dirty="0">
              <a:ln/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62462" y="2555357"/>
            <a:ext cx="971642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«На </a:t>
            </a:r>
            <a:r>
              <a:rPr lang="ru-RU" sz="36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козацьких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 островах».</a:t>
            </a:r>
          </a:p>
          <a:p>
            <a:pPr algn="ctr"/>
            <a:r>
              <a:rPr lang="ru-RU" sz="36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Твір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 про </a:t>
            </a:r>
            <a:r>
              <a:rPr lang="ru-RU" sz="36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волелюбних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, </a:t>
            </a:r>
          </a:p>
          <a:p>
            <a:pPr algn="ctr"/>
            <a:r>
              <a:rPr lang="ru-RU" sz="36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сміливих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 </a:t>
            </a:r>
            <a:r>
              <a:rPr lang="ru-RU" sz="36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героїв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, </a:t>
            </a:r>
            <a:r>
              <a:rPr lang="ru-RU" sz="36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які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 </a:t>
            </a:r>
            <a:r>
              <a:rPr lang="ru-RU" sz="36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вміють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 </a:t>
            </a:r>
          </a:p>
          <a:p>
            <a:pPr algn="ctr"/>
            <a:r>
              <a:rPr lang="ru-RU" sz="36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вистояти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 у </a:t>
            </a:r>
            <a:r>
              <a:rPr lang="ru-RU" sz="36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складних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 </a:t>
            </a:r>
            <a:r>
              <a:rPr lang="ru-RU" sz="36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ситуаціях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cs typeface="Myanmar Text" panose="020B0502040204020203" pitchFamily="34" charset="0"/>
              </a:rPr>
              <a:t>. </a:t>
            </a:r>
            <a:endParaRPr lang="ru-RU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  <a:cs typeface="Myanmar Text" panose="020B0502040204020203" pitchFamily="34" charset="0"/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0761762" y="6178399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118" y="85577"/>
            <a:ext cx="3309156" cy="22061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5636" y="391886"/>
            <a:ext cx="25468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i="1" dirty="0" smtClean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ТЕМА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1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8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Вертикальный свиток 10"/>
          <p:cNvSpPr/>
          <p:nvPr/>
        </p:nvSpPr>
        <p:spPr>
          <a:xfrm>
            <a:off x="1848624" y="214628"/>
            <a:ext cx="10366455" cy="6126795"/>
          </a:xfrm>
          <a:prstGeom prst="verticalScroll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>
              <a:spcAft>
                <a:spcPts val="1350"/>
              </a:spcAft>
            </a:pP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перших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Володимира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Григоровича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цікавила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історія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Як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згадує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сам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письменник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дитинство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моє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минуло над Сулою,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поміж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Руссю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Диким степом.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наших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зупинявся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князь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Ігор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невдалим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походом на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половців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І з полону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тікав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теж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наші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 наших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бився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Наливайко,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неподалік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народився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Морозенко — той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самий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плакала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Тож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жити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поза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історією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 просто не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Історією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просякнутий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клаптик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>
              <a:spcAft>
                <a:spcPts val="1350"/>
              </a:spcAft>
            </a:pP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Широке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незалежній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Рутківському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принесла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пригодницька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трилогія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джур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видана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видавництвом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«А-ба-ба-га-ла-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-га": «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Джури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козака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Швайки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(2007), «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Джури-характерники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(2009), «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Джури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підводний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човен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(2010).</a:t>
            </a:r>
          </a:p>
          <a:p>
            <a:pPr algn="just" fontAlgn="base">
              <a:spcAft>
                <a:spcPts val="1350"/>
              </a:spcAft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2011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Володимир Рутківський став лауреатом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премії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«Книга року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Бі-Бі-Сі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за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двотомний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історичний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роман «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Сині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Води».</a:t>
            </a:r>
          </a:p>
          <a:p>
            <a:pPr algn="just" fontAlgn="base">
              <a:spcAft>
                <a:spcPts val="1350"/>
              </a:spcAft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Мешкав і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працював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Володимир Рутківський в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Одесі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>
              <a:spcAft>
                <a:spcPts val="1350"/>
              </a:spcAft>
            </a:pPr>
            <a:r>
              <a:rPr lang="uk-UA" sz="1600" b="1" dirty="0" smtClean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Детальніше</a:t>
            </a:r>
            <a:r>
              <a:rPr lang="uk-UA" sz="1600" b="1" dirty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b="1" dirty="0" smtClean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sz="1600" b="1" dirty="0" smtClean="0">
                <a:solidFill>
                  <a:schemeClr val="accent1">
                    <a:lumMod val="50000"/>
                  </a:schemeClr>
                </a:solidFill>
                <a:latin typeface="Segoe Script" panose="020B05040200000000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посиланням:</a:t>
            </a:r>
          </a:p>
          <a:p>
            <a:r>
              <a:rPr lang="en-US" sz="1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en-US" sz="1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wz.lviv.ua/interview/128326</a:t>
            </a:r>
            <a:r>
              <a:rPr lang="uk-UA" sz="1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000" u="sng" dirty="0" err="1">
                <a:hlinkClick r:id="rId5"/>
              </a:rPr>
              <a:t>http</a:t>
            </a:r>
            <a:r>
              <a:rPr lang="uk-UA" sz="1000" u="sng" dirty="0">
                <a:hlinkClick r:id="rId5"/>
              </a:rPr>
              <a:t>://</a:t>
            </a:r>
            <a:r>
              <a:rPr lang="ru-RU" sz="1000" u="sng" dirty="0" err="1">
                <a:hlinkClick r:id="rId5"/>
              </a:rPr>
              <a:t>litakcent</a:t>
            </a:r>
            <a:r>
              <a:rPr lang="uk-UA" sz="1000" u="sng" dirty="0">
                <a:hlinkClick r:id="rId5"/>
              </a:rPr>
              <a:t>.</a:t>
            </a:r>
            <a:r>
              <a:rPr lang="ru-RU" sz="1000" u="sng" dirty="0" err="1">
                <a:hlinkClick r:id="rId5"/>
              </a:rPr>
              <a:t>com</a:t>
            </a:r>
            <a:r>
              <a:rPr lang="uk-UA" sz="1000" u="sng" dirty="0">
                <a:hlinkClick r:id="rId5"/>
              </a:rPr>
              <a:t>/2011/07/26/15394/</a:t>
            </a:r>
            <a:r>
              <a:rPr lang="ru-RU" sz="1000" u="sng" dirty="0" err="1">
                <a:hlinkClick r:id="rId5"/>
              </a:rPr>
              <a:t>comment</a:t>
            </a:r>
            <a:r>
              <a:rPr lang="uk-UA" sz="1000" u="sng" dirty="0">
                <a:hlinkClick r:id="rId5"/>
              </a:rPr>
              <a:t>-</a:t>
            </a:r>
            <a:r>
              <a:rPr lang="ru-RU" sz="1000" u="sng" dirty="0" err="1">
                <a:hlinkClick r:id="rId5"/>
              </a:rPr>
              <a:t>page</a:t>
            </a:r>
            <a:r>
              <a:rPr lang="uk-UA" sz="1000" u="sng" dirty="0">
                <a:hlinkClick r:id="rId5"/>
              </a:rPr>
              <a:t>-1/#</a:t>
            </a:r>
            <a:r>
              <a:rPr lang="ru-RU" sz="1000" u="sng" dirty="0" err="1">
                <a:hlinkClick r:id="rId5"/>
              </a:rPr>
              <a:t>comment</a:t>
            </a:r>
            <a:r>
              <a:rPr lang="uk-UA" sz="1000" u="sng" dirty="0" smtClean="0">
                <a:hlinkClick r:id="rId5"/>
              </a:rPr>
              <a:t>-9942</a:t>
            </a:r>
            <a:r>
              <a:rPr lang="uk-UA" sz="1000" u="sng" dirty="0" smtClean="0"/>
              <a:t> </a:t>
            </a:r>
            <a:endParaRPr lang="ru-RU" sz="1000" dirty="0"/>
          </a:p>
          <a:p>
            <a:r>
              <a:rPr lang="uk-UA" sz="1000" u="sng" dirty="0">
                <a:hlinkClick r:id="rId6"/>
              </a:rPr>
              <a:t>http://</a:t>
            </a:r>
            <a:r>
              <a:rPr lang="uk-UA" sz="1000" u="sng" dirty="0" smtClean="0">
                <a:hlinkClick r:id="rId6"/>
              </a:rPr>
              <a:t>www.chl.kiev.ua/key/Books/ShowBook/73</a:t>
            </a:r>
            <a:r>
              <a:rPr lang="uk-UA" sz="1000" u="sng" dirty="0" smtClean="0"/>
              <a:t> </a:t>
            </a:r>
            <a:endParaRPr lang="ru-RU" sz="1000" dirty="0"/>
          </a:p>
          <a:p>
            <a:pPr fontAlgn="base">
              <a:spcAft>
                <a:spcPts val="1350"/>
              </a:spcAft>
            </a:pPr>
            <a:endParaRPr lang="ru-RU" sz="1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52" y="214627"/>
            <a:ext cx="2310592" cy="34658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0761762" y="6178399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99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9" y="1295229"/>
            <a:ext cx="4952216" cy="310751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402" y="830152"/>
            <a:ext cx="4242248" cy="3556418"/>
          </a:xfrm>
          <a:prstGeom prst="rect">
            <a:avLst/>
          </a:prstGeom>
        </p:spPr>
      </p:pic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0761762" y="6178399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25039" y="207508"/>
            <a:ext cx="4375387" cy="1136836"/>
          </a:xfrm>
          <a:prstGeom prst="roundRect">
            <a:avLst/>
          </a:prstGeom>
          <a:solidFill>
            <a:srgbClr val="F7EC57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</a:rPr>
              <a:t>Хто такі козаки?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0" name="Выноска-облако 9"/>
          <p:cNvSpPr>
            <a:spLocks noChangeArrowheads="1"/>
          </p:cNvSpPr>
          <p:nvPr/>
        </p:nvSpPr>
        <p:spPr bwMode="auto">
          <a:xfrm>
            <a:off x="1485397" y="2734035"/>
            <a:ext cx="7812087" cy="3111335"/>
          </a:xfrm>
          <a:prstGeom prst="cloudCallout">
            <a:avLst>
              <a:gd name="adj1" fmla="val 17264"/>
              <a:gd name="adj2" fmla="val -39074"/>
            </a:avLst>
          </a:prstGeom>
          <a:solidFill>
            <a:schemeClr val="accent1">
              <a:lumMod val="40000"/>
              <a:lumOff val="60000"/>
            </a:schemeClr>
          </a:solidFill>
          <a:ln w="9525" algn="ctr">
            <a:solidFill>
              <a:srgbClr val="98B954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uk-UA" sz="2800" b="1" dirty="0">
                <a:ln/>
                <a:solidFill>
                  <a:srgbClr val="08580A"/>
                </a:solidFill>
                <a:latin typeface="Arial Black" panose="020B0A04020102020204" pitchFamily="34" charset="0"/>
              </a:rPr>
              <a:t>Дай відповіді на питання після прочитання роману </a:t>
            </a:r>
          </a:p>
          <a:p>
            <a:pPr algn="ctr"/>
            <a:r>
              <a:rPr lang="uk-UA" sz="2800" b="1" dirty="0">
                <a:ln/>
                <a:solidFill>
                  <a:srgbClr val="08580A"/>
                </a:solidFill>
                <a:latin typeface="Arial Black" panose="020B0A04020102020204" pitchFamily="34" charset="0"/>
              </a:rPr>
              <a:t>«Джури козака Швайки</a:t>
            </a:r>
            <a:r>
              <a:rPr lang="uk-UA" sz="2800" b="1" dirty="0" smtClean="0">
                <a:ln/>
                <a:solidFill>
                  <a:srgbClr val="08580A"/>
                </a:solidFill>
                <a:latin typeface="Arial Black" panose="020B0A04020102020204" pitchFamily="34" charset="0"/>
              </a:rPr>
              <a:t>»</a:t>
            </a:r>
            <a:endParaRPr lang="ru-RU" sz="2800" b="1" dirty="0">
              <a:ln/>
              <a:solidFill>
                <a:srgbClr val="08580A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195226" y="363314"/>
            <a:ext cx="4375387" cy="1136836"/>
          </a:xfrm>
          <a:prstGeom prst="roundRect">
            <a:avLst/>
          </a:prstGeom>
          <a:solidFill>
            <a:srgbClr val="F7EC57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</a:rPr>
              <a:t>Чому люди йшли козакувати?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6150" y="5490465"/>
            <a:ext cx="4375387" cy="1136836"/>
          </a:xfrm>
          <a:prstGeom prst="roundRect">
            <a:avLst/>
          </a:prstGeom>
          <a:solidFill>
            <a:srgbClr val="F7EC57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</a:rPr>
              <a:t>Коли утворилися перші поселення вільних людей?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9" name="Управляющая кнопка: фильм 8">
            <a:hlinkClick r:id="rId6" action="ppaction://hlinkfile" highlightClick="1"/>
          </p:cNvPr>
          <p:cNvSpPr/>
          <p:nvPr/>
        </p:nvSpPr>
        <p:spPr>
          <a:xfrm>
            <a:off x="8694558" y="5041563"/>
            <a:ext cx="1826980" cy="1136836"/>
          </a:xfrm>
          <a:prstGeom prst="actionButtonMovie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Aft>
                <a:spcPts val="1350"/>
              </a:spcAft>
            </a:pP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ПЕРЕВІР СЕБЕ</a:t>
            </a:r>
            <a:endParaRPr lang="ru-RU" sz="2000" b="1" dirty="0" err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01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0" grpId="0" animBg="1"/>
      <p:bldP spid="6" grpId="0" animBg="1"/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0761762" y="5842661"/>
            <a:ext cx="1394511" cy="947318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00" y="3766469"/>
            <a:ext cx="3292127" cy="271771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584" y="1900774"/>
            <a:ext cx="2493840" cy="35373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8" r="53026"/>
          <a:stretch/>
        </p:blipFill>
        <p:spPr>
          <a:xfrm>
            <a:off x="7753815" y="2030401"/>
            <a:ext cx="2684595" cy="332708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19" y="1480458"/>
            <a:ext cx="2356573" cy="179548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72281" y="192121"/>
            <a:ext cx="4375387" cy="1136836"/>
          </a:xfrm>
          <a:prstGeom prst="roundRect">
            <a:avLst/>
          </a:prstGeom>
          <a:solidFill>
            <a:srgbClr val="F7EC57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kern="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Як ім’я героя, зображеного на ілюстраціях</a:t>
            </a:r>
            <a: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</a:rPr>
              <a:t>?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92635" y="0"/>
            <a:ext cx="7107066" cy="1693106"/>
          </a:xfrm>
          <a:prstGeom prst="roundRect">
            <a:avLst/>
          </a:prstGeom>
          <a:solidFill>
            <a:srgbClr val="F7EC57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kern="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Визнач, які риси характеру притаманні йому, уважно вдивляючись в ілюстрації</a:t>
            </a:r>
            <a: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</a:rPr>
              <a:t>?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08763" y="5589637"/>
            <a:ext cx="6129647" cy="1136836"/>
          </a:xfrm>
          <a:prstGeom prst="roundRect">
            <a:avLst/>
          </a:prstGeom>
          <a:solidFill>
            <a:srgbClr val="F7EC57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kern="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Знайди в тексті цитати для характеристики козака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23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0761762" y="6178399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image58.png" descr="http://mobile.smart.kyivstar.ua/book_media/3432/1cb5e29c63fc41cae13bc001c7dc85b4.png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3807936" y="2131291"/>
            <a:ext cx="3072295" cy="25743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image61.png" descr="http://mobile.smart.kyivstar.ua/book_media/3432/9354fe9f5c568eca2d794a095273161c.png"/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266610" y="3455744"/>
            <a:ext cx="3091288" cy="27226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image67.png" descr="http://mobile.smart.kyivstar.ua/book_media/3432/2f272600156f8ac0f75b876d0b9cca0f.png"/>
          <p:cNvPicPr/>
          <p:nvPr/>
        </p:nvPicPr>
        <p:blipFill>
          <a:blip r:embed="rId6"/>
          <a:srcRect/>
          <a:stretch>
            <a:fillRect/>
          </a:stretch>
        </p:blipFill>
        <p:spPr>
          <a:xfrm>
            <a:off x="519694" y="386263"/>
            <a:ext cx="2838204" cy="23311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image65.png" descr="http://mobile.smart.kyivstar.ua/book_media/3432/99635083f70ece50db412f7d1dea49f6.png"/>
          <p:cNvPicPr/>
          <p:nvPr/>
        </p:nvPicPr>
        <p:blipFill>
          <a:blip r:embed="rId7"/>
          <a:srcRect/>
          <a:stretch>
            <a:fillRect/>
          </a:stretch>
        </p:blipFill>
        <p:spPr>
          <a:xfrm>
            <a:off x="7330269" y="2442157"/>
            <a:ext cx="3286307" cy="25469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image24.png" descr="http://mobile.smart.kyivstar.ua/book_media/3432/5613948c863fbaa3145d269915972f9d.png"/>
          <p:cNvPicPr/>
          <p:nvPr/>
        </p:nvPicPr>
        <p:blipFill>
          <a:blip r:embed="rId8"/>
          <a:srcRect/>
          <a:stretch>
            <a:fillRect/>
          </a:stretch>
        </p:blipFill>
        <p:spPr>
          <a:xfrm>
            <a:off x="8633361" y="386263"/>
            <a:ext cx="2508436" cy="19119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3807936" y="464733"/>
            <a:ext cx="4375387" cy="1136836"/>
          </a:xfrm>
          <a:prstGeom prst="roundRect">
            <a:avLst/>
          </a:prstGeom>
          <a:solidFill>
            <a:srgbClr val="F7EC57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kern="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Як прізвище героя, зображеного на ілюстраціях</a:t>
            </a:r>
            <a: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anose="020B0A04020102020204" pitchFamily="34" charset="0"/>
              </a:rPr>
              <a:t>?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28110" y="5272645"/>
            <a:ext cx="6521532" cy="1343544"/>
          </a:xfrm>
          <a:prstGeom prst="roundRect">
            <a:avLst/>
          </a:prstGeom>
          <a:solidFill>
            <a:srgbClr val="F7EC57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kern="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Знайди в тексті цитати для його характеристики, </a:t>
            </a:r>
            <a:r>
              <a:rPr lang="uk-UA" sz="2800" b="1" kern="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співстав</a:t>
            </a:r>
            <a:r>
              <a:rPr lang="uk-UA" sz="2800" b="1" kern="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їх з ілюстраціями.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pic>
        <p:nvPicPr>
          <p:cNvPr id="15" name="Picture 8" descr="C:\Documents and Settings\D\Мои документы\Мои рисунки\Рисунки\b6104232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141797" y="4817071"/>
            <a:ext cx="916733" cy="9167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541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5051410" y="718123"/>
            <a:ext cx="6982690" cy="584266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>
              <a:spcAft>
                <a:spcPts val="1350"/>
              </a:spcAft>
            </a:pPr>
            <a:endParaRPr lang="ru-RU" sz="2000" b="1" dirty="0" err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00050" y="565523"/>
            <a:ext cx="6982690" cy="599526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base">
              <a:spcAft>
                <a:spcPts val="1350"/>
              </a:spcAft>
            </a:pPr>
            <a:endParaRPr lang="ru-RU" sz="2000" b="1" dirty="0" err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10761762" y="6178399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352" y="419458"/>
            <a:ext cx="25499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Швайка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14219" y="1172972"/>
            <a:ext cx="3558079" cy="4801314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нає всі козацькі хитрощі, уміє бути «своїм»</a:t>
            </a:r>
          </a:p>
          <a:p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еред татар, знається на травах і зброї; мудрий, завбачливий, рішучий, відважний, невловимий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амовіддано любить рідну землю і щирий до людей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ає багато товаришів серед людей та вірного коня Вітрика й вовка </a:t>
            </a:r>
            <a:r>
              <a:rPr lang="uk-UA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Барвінка</a:t>
            </a:r>
            <a:endParaRPr lang="uk-UA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ч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асто буває на самоті, але ніколи самотнім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щ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ира, відкрита та добра душа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rgbClr val="FF0000"/>
                </a:solidFill>
              </a:rPr>
              <a:t>Справжній лицар, який щиро служить своєму народові, товариству. Саме він є зразком для наслідування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77659" y="608135"/>
            <a:ext cx="31509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Тишкевич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136872" y="1461220"/>
            <a:ext cx="2116865" cy="420386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Aft>
                <a:spcPts val="1350"/>
              </a:spcAft>
            </a:pPr>
            <a:r>
              <a:rPr lang="uk-UA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Обидва сироти, добрі </a:t>
            </a:r>
            <a:r>
              <a:rPr lang="uk-UA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вивідники</a:t>
            </a:r>
            <a:r>
              <a:rPr lang="uk-UA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бійці.</a:t>
            </a:r>
            <a:endParaRPr lang="ru-RU" sz="2000" b="1" dirty="0" err="1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06441" y="1599300"/>
            <a:ext cx="3558079" cy="3970318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бере обманом облудою, а не вмінням чи </a:t>
            </a:r>
            <a:r>
              <a:rPr lang="uk-UA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хоробрістю;хитрий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підступний, брехливий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омічає лише власні потреби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авколо нього світ брехні та облуди, у якому вимушений жити самотою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не потребуючи нікого, нікому й сам не потрібен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облеслива мова, негідні вчинки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dirty="0" smtClean="0">
                <a:solidFill>
                  <a:srgbClr val="FF0000"/>
                </a:solidFill>
              </a:rPr>
              <a:t>Служить тільки власним інтересам, цінує лише гроші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Двойная стрелка влево/вправо 11"/>
          <p:cNvSpPr/>
          <p:nvPr/>
        </p:nvSpPr>
        <p:spPr>
          <a:xfrm>
            <a:off x="2958584" y="181807"/>
            <a:ext cx="5334023" cy="1050218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Aft>
                <a:spcPts val="1350"/>
              </a:spcAft>
            </a:pPr>
            <a:r>
              <a:rPr lang="uk-UA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ПОРІВНЯЙ. що спільне та що відмінне</a:t>
            </a:r>
            <a:endParaRPr lang="ru-RU" sz="2000" b="1" dirty="0" err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34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9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ыноска-облако 4"/>
          <p:cNvSpPr>
            <a:spLocks noChangeArrowheads="1"/>
          </p:cNvSpPr>
          <p:nvPr/>
        </p:nvSpPr>
        <p:spPr bwMode="auto">
          <a:xfrm>
            <a:off x="2617321" y="-175420"/>
            <a:ext cx="7410203" cy="3111335"/>
          </a:xfrm>
          <a:prstGeom prst="cloudCallout">
            <a:avLst>
              <a:gd name="adj1" fmla="val 17264"/>
              <a:gd name="adj2" fmla="val -39074"/>
            </a:avLst>
          </a:prstGeom>
          <a:solidFill>
            <a:schemeClr val="accent1">
              <a:lumMod val="40000"/>
              <a:lumOff val="60000"/>
            </a:schemeClr>
          </a:solidFill>
          <a:ln w="9525" algn="ctr">
            <a:solidFill>
              <a:srgbClr val="98B954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/>
            <a:r>
              <a:rPr lang="uk-UA" sz="2400" b="1" dirty="0" smtClean="0">
                <a:ln/>
                <a:solidFill>
                  <a:srgbClr val="FF0000"/>
                </a:solidFill>
                <a:latin typeface="Arial Black" panose="020B0A04020102020204" pitchFamily="34" charset="0"/>
              </a:rPr>
              <a:t>Вибери цитати для характеристики</a:t>
            </a:r>
            <a:r>
              <a:rPr lang="uk-UA" sz="2400" b="1" dirty="0">
                <a:ln/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uk-UA" sz="2400" b="1" dirty="0" smtClean="0">
                <a:ln/>
                <a:solidFill>
                  <a:srgbClr val="FF0000"/>
                </a:solidFill>
                <a:latin typeface="Arial Black" panose="020B0A04020102020204" pitchFamily="34" charset="0"/>
              </a:rPr>
              <a:t>козака Швайки за таким зразком</a:t>
            </a:r>
            <a:endParaRPr lang="ru-RU" sz="2400" b="1" dirty="0">
              <a:ln/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291694" y="6246421"/>
            <a:ext cx="1394511" cy="611579"/>
          </a:xfrm>
          <a:prstGeom prst="actionButtonForwardNex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ДАЛІ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898264"/>
            <a:ext cx="11922826" cy="5461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uk-UA" sz="3200" dirty="0" smtClean="0">
                <a:solidFill>
                  <a:srgbClr val="FF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Тишкевич</a:t>
            </a:r>
            <a:r>
              <a:rPr lang="uk-UA" sz="32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>
              <a:lnSpc>
                <a:spcPct val="115000"/>
              </a:lnSpc>
              <a:spcAft>
                <a:spcPts val="0"/>
              </a:spcAft>
            </a:pPr>
            <a:r>
              <a:rPr lang="uk-UA" sz="5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«А Тишкевич 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нещ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дно 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шм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свого і т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 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вкр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й знесиленого коник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- </a:t>
            </a:r>
            <a:r>
              <a:rPr lang="uk-UA" sz="2000" b="1" i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немилосердний; </a:t>
            </a:r>
            <a:endParaRPr lang="ru-RU" sz="2000" b="1" i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>
              <a:lnSpc>
                <a:spcPct val="115000"/>
              </a:lnSpc>
              <a:spcAft>
                <a:spcPts val="0"/>
              </a:spcAft>
            </a:pP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Цвикнув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хворим зубом і з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хнувся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рого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єм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»- </a:t>
            </a:r>
            <a:r>
              <a:rPr lang="uk-UA" sz="2000" b="1" i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поважає старших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>
              <a:lnSpc>
                <a:spcPct val="115000"/>
              </a:lnSpc>
              <a:spcAft>
                <a:spcPts val="0"/>
              </a:spcAft>
            </a:pP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«Тишкевич люто глипнув на Дурну Силу» - </a:t>
            </a:r>
            <a:r>
              <a:rPr lang="uk-UA" sz="2000" b="1" i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злий</a:t>
            </a:r>
            <a:r>
              <a:rPr lang="uk-UA" sz="20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>
              <a:lnSpc>
                <a:spcPct val="115000"/>
              </a:lnSpc>
              <a:spcAft>
                <a:spcPts val="0"/>
              </a:spcAft>
            </a:pP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«І Тишкевич 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прямув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той бік. Він був уже н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півдорозі між п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горбом і т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рським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ном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 - </a:t>
            </a:r>
            <a:r>
              <a:rPr lang="uk-UA" sz="2000" b="1" i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зрадник</a:t>
            </a:r>
            <a:r>
              <a:rPr lang="uk-UA" sz="20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>
              <a:lnSpc>
                <a:spcPct val="115000"/>
              </a:lnSpc>
              <a:spcAft>
                <a:spcPts val="0"/>
              </a:spcAft>
            </a:pP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«А золото – воно куди приємніше» - </a:t>
            </a:r>
            <a:r>
              <a:rPr lang="uk-UA" sz="2000" b="1" i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скупий, грошолюб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>
              <a:lnSpc>
                <a:spcPct val="115000"/>
              </a:lnSpc>
              <a:spcAft>
                <a:spcPts val="0"/>
              </a:spcAft>
            </a:pP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«Лише 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вчор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Шв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йк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довід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вся, що Тишкевич слугує двом господ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рям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одночасно» - </a:t>
            </a:r>
            <a:r>
              <a:rPr lang="uk-UA" sz="2000" b="1" i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підступний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>
              <a:lnSpc>
                <a:spcPct val="115000"/>
              </a:lnSpc>
              <a:spcAft>
                <a:spcPts val="0"/>
              </a:spcAft>
            </a:pP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«А я опинився тут тому, що повертаюся від татар» - </a:t>
            </a:r>
            <a:r>
              <a:rPr lang="uk-UA" sz="2000" b="1" i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брехливий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>
              <a:lnSpc>
                <a:spcPct val="115000"/>
              </a:lnSpc>
              <a:spcAft>
                <a:spcPts val="0"/>
              </a:spcAft>
            </a:pP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«Втім, як жити д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лі, він вже 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зн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є. У н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йгіршому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зі 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збере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кількох з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різяк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сться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був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 с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мітних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6695">
              <a:lnSpc>
                <a:spcPct val="115000"/>
              </a:lnSpc>
              <a:spcAft>
                <a:spcPts val="0"/>
              </a:spcAft>
            </a:pPr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здобичників 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дніпровських 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внях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остров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х», «Поруб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їх Тишкевич. 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 </a:t>
            </a:r>
            <a:r>
              <a:rPr lang="ru-R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остaнній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боягуз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</a:p>
          <a:p>
            <a:pPr marL="226695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спині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шaблею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- </a:t>
            </a:r>
            <a:r>
              <a:rPr lang="uk-UA" sz="2000" b="1" i="1" dirty="0" smtClean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підступний</a:t>
            </a:r>
            <a:r>
              <a:rPr lang="uk-UA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Тишкевич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був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слaбкою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людиною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При </a:t>
            </a:r>
            <a:r>
              <a:rPr lang="ru-R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нaгоді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зміг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би </a:t>
            </a:r>
            <a:r>
              <a:rPr lang="ru-R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упорaтися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одним-</a:t>
            </a:r>
            <a:r>
              <a:rPr lang="ru-R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двомa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нaпaдникaми</a:t>
            </a:r>
            <a:r>
              <a:rPr lang="uk-UA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- </a:t>
            </a:r>
            <a:r>
              <a:rPr lang="uk-UA" sz="2000" b="1" i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сильний</a:t>
            </a:r>
            <a:endParaRPr lang="ru-RU" sz="2000" b="1" i="1" cap="none" spc="0" dirty="0">
              <a:ln/>
              <a:solidFill>
                <a:srgbClr val="7030A0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37"/>
          <a:stretch/>
        </p:blipFill>
        <p:spPr>
          <a:xfrm>
            <a:off x="9720424" y="0"/>
            <a:ext cx="2509503" cy="2339439"/>
          </a:xfrm>
          <a:prstGeom prst="rect">
            <a:avLst/>
          </a:prstGeom>
          <a:effectLst>
            <a:softEdge rad="254000"/>
          </a:effectLst>
        </p:spPr>
      </p:pic>
    </p:spTree>
    <p:extLst>
      <p:ext uri="{BB962C8B-B14F-4D97-AF65-F5344CB8AC3E}">
        <p14:creationId xmlns:p14="http://schemas.microsoft.com/office/powerpoint/2010/main" val="279325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>
            <a:lumMod val="60000"/>
            <a:lumOff val="40000"/>
          </a:schemeClr>
        </a:solidFill>
        <a:ln>
          <a:solidFill>
            <a:schemeClr val="accent5">
              <a:lumMod val="50000"/>
            </a:schemeClr>
          </a:solidFill>
        </a:ln>
      </a:spPr>
      <a:bodyPr rtlCol="0" anchor="ctr"/>
      <a:lstStyle>
        <a:defPPr algn="just" fontAlgn="base">
          <a:spcAft>
            <a:spcPts val="1350"/>
          </a:spcAft>
          <a:defRPr sz="2000" b="1" dirty="0" err="1">
            <a:solidFill>
              <a:schemeClr val="accent1">
                <a:lumMod val="50000"/>
              </a:schemeClr>
            </a:solidFill>
            <a:latin typeface="Times New Roman" panose="02020603050405020304" pitchFamily="18" charset="0"/>
            <a:ea typeface="Times New Roman" panose="02020603050405020304" pitchFamily="18" charset="0"/>
            <a:cs typeface="Times New Roman" panose="02020603050405020304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1598</TotalTime>
  <Words>1750</Words>
  <Application>Microsoft Office PowerPoint</Application>
  <PresentationFormat>Широкоэкранный</PresentationFormat>
  <Paragraphs>424</Paragraphs>
  <Slides>22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5" baseType="lpstr">
      <vt:lpstr>Aharoni</vt:lpstr>
      <vt:lpstr>Arial</vt:lpstr>
      <vt:lpstr>Arial Black</vt:lpstr>
      <vt:lpstr>Arial Narrow</vt:lpstr>
      <vt:lpstr>Calibri</vt:lpstr>
      <vt:lpstr>Calibri Light</vt:lpstr>
      <vt:lpstr>Comic Sans MS</vt:lpstr>
      <vt:lpstr>Monotype Corsiva</vt:lpstr>
      <vt:lpstr>Myanmar Text</vt:lpstr>
      <vt:lpstr>Segoe Script</vt:lpstr>
      <vt:lpstr>Times New Roman</vt:lpstr>
      <vt:lpstr>Wingdings</vt:lpstr>
      <vt:lpstr>Тема Office</vt:lpstr>
      <vt:lpstr>Ти хочеш наперед знати, що очікувати від прочитання цього твору?  Тоді переглянь наступне…</vt:lpstr>
      <vt:lpstr>Можеш обрати  для прочитання: 1. Повний текст роману. </vt:lpstr>
      <vt:lpstr> Боротьба українських козаків проти татарської орди. Історична основа твору.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мишюль</dc:creator>
  <cp:lastModifiedBy>мишюль</cp:lastModifiedBy>
  <cp:revision>63</cp:revision>
  <dcterms:created xsi:type="dcterms:W3CDTF">2015-11-19T11:53:06Z</dcterms:created>
  <dcterms:modified xsi:type="dcterms:W3CDTF">2015-11-23T23:48:56Z</dcterms:modified>
</cp:coreProperties>
</file>